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1"/>
  </p:notesMasterIdLst>
  <p:handoutMasterIdLst>
    <p:handoutMasterId r:id="rId32"/>
  </p:handoutMasterIdLst>
  <p:sldIdLst>
    <p:sldId id="286" r:id="rId2"/>
    <p:sldId id="303" r:id="rId3"/>
    <p:sldId id="304" r:id="rId4"/>
    <p:sldId id="305" r:id="rId5"/>
    <p:sldId id="306" r:id="rId6"/>
    <p:sldId id="307" r:id="rId7"/>
    <p:sldId id="308" r:id="rId8"/>
    <p:sldId id="333" r:id="rId9"/>
    <p:sldId id="309" r:id="rId10"/>
    <p:sldId id="310" r:id="rId11"/>
    <p:sldId id="329" r:id="rId12"/>
    <p:sldId id="331" r:id="rId13"/>
    <p:sldId id="312" r:id="rId14"/>
    <p:sldId id="313" r:id="rId15"/>
    <p:sldId id="330" r:id="rId16"/>
    <p:sldId id="332"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Hindsbo" initials="MH" lastIdx="9" clrIdx="0">
    <p:extLst>
      <p:ext uri="{19B8F6BF-5375-455C-9EA6-DF929625EA0E}">
        <p15:presenceInfo xmlns:p15="http://schemas.microsoft.com/office/powerpoint/2012/main" userId="S-1-5-21-270281786-248520701-930774774-1615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7DA"/>
    <a:srgbClr val="FDFDFD"/>
    <a:srgbClr val="FFFFFF"/>
    <a:srgbClr val="000000"/>
    <a:srgbClr val="3D8ED6"/>
    <a:srgbClr val="317FCB"/>
    <a:srgbClr val="2CAC94"/>
    <a:srgbClr val="21A389"/>
    <a:srgbClr val="45C1AE"/>
    <a:srgbClr val="3D8C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3657" autoAdjust="0"/>
  </p:normalViewPr>
  <p:slideViewPr>
    <p:cSldViewPr showGuides="1">
      <p:cViewPr varScale="1">
        <p:scale>
          <a:sx n="73" d="100"/>
          <a:sy n="73" d="100"/>
        </p:scale>
        <p:origin x="931" y="53"/>
      </p:cViewPr>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102" d="100"/>
          <a:sy n="102" d="100"/>
        </p:scale>
        <p:origin x="3444"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E59F0-7C00-4294-9FA2-6DDB4AC0CF06}" type="datetimeFigureOut">
              <a:rPr lang="en-US" smtClean="0"/>
              <a:t>12/12/2016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A4B984-3AEB-4D7A-8472-74ECE83F1BE7}" type="slidenum">
              <a:rPr lang="en-US" smtClean="0"/>
              <a:t>‹#›</a:t>
            </a:fld>
            <a:endParaRPr lang="en-US"/>
          </a:p>
        </p:txBody>
      </p:sp>
    </p:spTree>
    <p:extLst>
      <p:ext uri="{BB962C8B-B14F-4D97-AF65-F5344CB8AC3E}">
        <p14:creationId xmlns:p14="http://schemas.microsoft.com/office/powerpoint/2010/main" val="791663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2911DE-17BC-4C28-9A74-6639FB5753ED}" type="datetimeFigureOut">
              <a:rPr lang="en-US" smtClean="0"/>
              <a:pPr/>
              <a:t>12/12/2016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5CC8B5-42A7-47CB-9CCB-9E2B85B8C013}" type="slidenum">
              <a:rPr lang="en-US" smtClean="0"/>
              <a:pPr/>
              <a:t>‹#›</a:t>
            </a:fld>
            <a:endParaRPr lang="en-US"/>
          </a:p>
        </p:txBody>
      </p:sp>
    </p:spTree>
    <p:extLst>
      <p:ext uri="{BB962C8B-B14F-4D97-AF65-F5344CB8AC3E}">
        <p14:creationId xmlns:p14="http://schemas.microsoft.com/office/powerpoint/2010/main" val="297309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30min presentation!</a:t>
            </a:r>
          </a:p>
        </p:txBody>
      </p:sp>
      <p:sp>
        <p:nvSpPr>
          <p:cNvPr id="4" name="Slide Number Placeholder 3"/>
          <p:cNvSpPr>
            <a:spLocks noGrp="1"/>
          </p:cNvSpPr>
          <p:nvPr>
            <p:ph type="sldNum" sz="quarter" idx="10"/>
          </p:nvPr>
        </p:nvSpPr>
        <p:spPr/>
        <p:txBody>
          <a:bodyPr/>
          <a:lstStyle/>
          <a:p>
            <a:fld id="{505CC8B5-42A7-47CB-9CCB-9E2B85B8C013}" type="slidenum">
              <a:rPr lang="en-US" smtClean="0"/>
              <a:pPr/>
              <a:t>2</a:t>
            </a:fld>
            <a:endParaRPr lang="en-US"/>
          </a:p>
        </p:txBody>
      </p:sp>
    </p:spTree>
    <p:extLst>
      <p:ext uri="{BB962C8B-B14F-4D97-AF65-F5344CB8AC3E}">
        <p14:creationId xmlns:p14="http://schemas.microsoft.com/office/powerpoint/2010/main" val="301449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Fetch from </a:t>
            </a:r>
            <a:r>
              <a:rPr lang="en-GB" dirty="0" err="1"/>
              <a:t>Mnew</a:t>
            </a:r>
            <a:r>
              <a:rPr lang="en-GB" dirty="0"/>
              <a:t> to coast: ~ 5km for westerly directions</a:t>
            </a:r>
          </a:p>
          <a:p>
            <a:r>
              <a:rPr lang="en-GB" dirty="0"/>
              <a:t>                                             ~ 10 km for south-westerly (depending</a:t>
            </a:r>
            <a:r>
              <a:rPr lang="en-GB" baseline="0" dirty="0"/>
              <a:t> on how many small islands we include)</a:t>
            </a:r>
            <a:endParaRPr lang="en-GB" dirty="0"/>
          </a:p>
          <a:p>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21</a:t>
            </a:fld>
            <a:endParaRPr lang="en-US"/>
          </a:p>
        </p:txBody>
      </p:sp>
    </p:spTree>
    <p:extLst>
      <p:ext uri="{BB962C8B-B14F-4D97-AF65-F5344CB8AC3E}">
        <p14:creationId xmlns:p14="http://schemas.microsoft.com/office/powerpoint/2010/main" val="969016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GB" dirty="0"/>
              <a:t>Example: REWS to hub height wind speed, averaged over 68 turbine locations, </a:t>
            </a:r>
            <a:r>
              <a:rPr lang="en-GB" dirty="0" err="1"/>
              <a:t>Smola</a:t>
            </a:r>
            <a:r>
              <a:rPr lang="en-GB" dirty="0"/>
              <a:t>, sector 225.</a:t>
            </a:r>
          </a:p>
          <a:p>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23</a:t>
            </a:fld>
            <a:endParaRPr lang="en-US"/>
          </a:p>
        </p:txBody>
      </p:sp>
    </p:spTree>
    <p:extLst>
      <p:ext uri="{BB962C8B-B14F-4D97-AF65-F5344CB8AC3E}">
        <p14:creationId xmlns:p14="http://schemas.microsoft.com/office/powerpoint/2010/main" val="2593135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a:t>
            </a:r>
            <a:r>
              <a:rPr lang="en-GB" baseline="0" dirty="0"/>
              <a:t> derived from </a:t>
            </a:r>
            <a:r>
              <a:rPr lang="en-GB" baseline="0" dirty="0" err="1"/>
              <a:t>Smola</a:t>
            </a:r>
            <a:r>
              <a:rPr lang="en-GB" baseline="0" dirty="0"/>
              <a:t>, WT21-68, using time series from m121_50m, assuming it is valid at 70m.</a:t>
            </a:r>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24</a:t>
            </a:fld>
            <a:endParaRPr lang="en-US"/>
          </a:p>
        </p:txBody>
      </p:sp>
    </p:spTree>
    <p:extLst>
      <p:ext uri="{BB962C8B-B14F-4D97-AF65-F5344CB8AC3E}">
        <p14:creationId xmlns:p14="http://schemas.microsoft.com/office/powerpoint/2010/main" val="1172015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27</a:t>
            </a:fld>
            <a:endParaRPr lang="en-US"/>
          </a:p>
        </p:txBody>
      </p:sp>
    </p:spTree>
    <p:extLst>
      <p:ext uri="{BB962C8B-B14F-4D97-AF65-F5344CB8AC3E}">
        <p14:creationId xmlns:p14="http://schemas.microsoft.com/office/powerpoint/2010/main" val="4111873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29</a:t>
            </a:fld>
            <a:endParaRPr lang="en-US"/>
          </a:p>
        </p:txBody>
      </p:sp>
    </p:spTree>
    <p:extLst>
      <p:ext uri="{BB962C8B-B14F-4D97-AF65-F5344CB8AC3E}">
        <p14:creationId xmlns:p14="http://schemas.microsoft.com/office/powerpoint/2010/main" val="4072244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Dx</a:t>
            </a:r>
            <a:r>
              <a:rPr lang="en-GB" dirty="0"/>
              <a:t> = 20m,</a:t>
            </a:r>
          </a:p>
          <a:p>
            <a:r>
              <a:rPr lang="en-GB" dirty="0"/>
              <a:t>Dz1 = 1m</a:t>
            </a:r>
          </a:p>
          <a:p>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5</a:t>
            </a:fld>
            <a:endParaRPr lang="en-US"/>
          </a:p>
        </p:txBody>
      </p:sp>
    </p:spTree>
    <p:extLst>
      <p:ext uri="{BB962C8B-B14F-4D97-AF65-F5344CB8AC3E}">
        <p14:creationId xmlns:p14="http://schemas.microsoft.com/office/powerpoint/2010/main" val="17187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6</a:t>
            </a:fld>
            <a:endParaRPr lang="en-US"/>
          </a:p>
        </p:txBody>
      </p:sp>
    </p:spTree>
    <p:extLst>
      <p:ext uri="{BB962C8B-B14F-4D97-AF65-F5344CB8AC3E}">
        <p14:creationId xmlns:p14="http://schemas.microsoft.com/office/powerpoint/2010/main" val="769270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angle for flow separation, 2D case,</a:t>
            </a:r>
            <a:r>
              <a:rPr lang="en-GB" baseline="0" dirty="0"/>
              <a:t> is about 18deg [</a:t>
            </a:r>
            <a:r>
              <a:rPr lang="en-GB" baseline="0" dirty="0" err="1"/>
              <a:t>Kaimal</a:t>
            </a:r>
            <a:r>
              <a:rPr lang="en-GB" baseline="0" dirty="0"/>
              <a:t> and </a:t>
            </a:r>
            <a:r>
              <a:rPr lang="en-GB" baseline="0" dirty="0" err="1"/>
              <a:t>Finnigan</a:t>
            </a:r>
            <a:r>
              <a:rPr lang="en-GB" baseline="0" dirty="0"/>
              <a:t>]</a:t>
            </a:r>
          </a:p>
          <a:p>
            <a:r>
              <a:rPr lang="en-GB" baseline="0" dirty="0"/>
              <a:t>Note: assumed D = 82.4m (turbine diameter)</a:t>
            </a:r>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7</a:t>
            </a:fld>
            <a:endParaRPr lang="en-US"/>
          </a:p>
        </p:txBody>
      </p:sp>
    </p:spTree>
    <p:extLst>
      <p:ext uri="{BB962C8B-B14F-4D97-AF65-F5344CB8AC3E}">
        <p14:creationId xmlns:p14="http://schemas.microsoft.com/office/powerpoint/2010/main" val="1984096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angle for flow separation, 2D case,</a:t>
            </a:r>
            <a:r>
              <a:rPr lang="en-GB" baseline="0" dirty="0"/>
              <a:t> is about 18deg [</a:t>
            </a:r>
            <a:r>
              <a:rPr lang="en-GB" baseline="0" dirty="0" err="1"/>
              <a:t>Kaimal</a:t>
            </a:r>
            <a:r>
              <a:rPr lang="en-GB" baseline="0" dirty="0"/>
              <a:t> and </a:t>
            </a:r>
            <a:r>
              <a:rPr lang="en-GB" baseline="0" dirty="0" err="1"/>
              <a:t>Finnigan</a:t>
            </a:r>
            <a:r>
              <a:rPr lang="en-GB" baseline="0" dirty="0"/>
              <a:t>]</a:t>
            </a:r>
          </a:p>
          <a:p>
            <a:r>
              <a:rPr lang="en-GB" baseline="0" dirty="0"/>
              <a:t>Note: assumed D = 82.4m (turbine diameter)</a:t>
            </a:r>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8</a:t>
            </a:fld>
            <a:endParaRPr lang="en-US"/>
          </a:p>
        </p:txBody>
      </p:sp>
    </p:spTree>
    <p:extLst>
      <p:ext uri="{BB962C8B-B14F-4D97-AF65-F5344CB8AC3E}">
        <p14:creationId xmlns:p14="http://schemas.microsoft.com/office/powerpoint/2010/main" val="119091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angle for flow separation, 2D case,</a:t>
            </a:r>
            <a:r>
              <a:rPr lang="en-GB" baseline="0" dirty="0"/>
              <a:t> is about 18deg [</a:t>
            </a:r>
            <a:r>
              <a:rPr lang="en-GB" baseline="0" dirty="0" err="1"/>
              <a:t>Kaimal</a:t>
            </a:r>
            <a:r>
              <a:rPr lang="en-GB" baseline="0" dirty="0"/>
              <a:t> and </a:t>
            </a:r>
            <a:r>
              <a:rPr lang="en-GB" baseline="0" dirty="0" err="1"/>
              <a:t>Finnigan</a:t>
            </a:r>
            <a:r>
              <a:rPr lang="en-GB" baseline="0" dirty="0"/>
              <a:t>]</a:t>
            </a:r>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11</a:t>
            </a:fld>
            <a:endParaRPr lang="en-US"/>
          </a:p>
        </p:txBody>
      </p:sp>
    </p:spTree>
    <p:extLst>
      <p:ext uri="{BB962C8B-B14F-4D97-AF65-F5344CB8AC3E}">
        <p14:creationId xmlns:p14="http://schemas.microsoft.com/office/powerpoint/2010/main" val="452115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angle for flow separation, 2D case,</a:t>
            </a:r>
            <a:r>
              <a:rPr lang="en-GB" baseline="0" dirty="0"/>
              <a:t> is about 18deg [</a:t>
            </a:r>
            <a:r>
              <a:rPr lang="en-GB" baseline="0" dirty="0" err="1"/>
              <a:t>Kaimal</a:t>
            </a:r>
            <a:r>
              <a:rPr lang="en-GB" baseline="0" dirty="0"/>
              <a:t> and </a:t>
            </a:r>
            <a:r>
              <a:rPr lang="en-GB" baseline="0" dirty="0" err="1"/>
              <a:t>Finnigan</a:t>
            </a:r>
            <a:r>
              <a:rPr lang="en-GB" baseline="0" dirty="0"/>
              <a:t>]</a:t>
            </a:r>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12</a:t>
            </a:fld>
            <a:endParaRPr lang="en-US"/>
          </a:p>
        </p:txBody>
      </p:sp>
    </p:spTree>
    <p:extLst>
      <p:ext uri="{BB962C8B-B14F-4D97-AF65-F5344CB8AC3E}">
        <p14:creationId xmlns:p14="http://schemas.microsoft.com/office/powerpoint/2010/main" val="160207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angle for flow separation, 2D case,</a:t>
            </a:r>
            <a:r>
              <a:rPr lang="en-GB" baseline="0" dirty="0"/>
              <a:t> is about 18deg [</a:t>
            </a:r>
            <a:r>
              <a:rPr lang="en-GB" baseline="0" dirty="0" err="1"/>
              <a:t>Kaimal</a:t>
            </a:r>
            <a:r>
              <a:rPr lang="en-GB" baseline="0" dirty="0"/>
              <a:t> and </a:t>
            </a:r>
            <a:r>
              <a:rPr lang="en-GB" baseline="0" dirty="0" err="1"/>
              <a:t>Finnigan</a:t>
            </a:r>
            <a:r>
              <a:rPr lang="en-GB" baseline="0" dirty="0"/>
              <a:t>]</a:t>
            </a:r>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15</a:t>
            </a:fld>
            <a:endParaRPr lang="en-US"/>
          </a:p>
        </p:txBody>
      </p:sp>
    </p:spTree>
    <p:extLst>
      <p:ext uri="{BB962C8B-B14F-4D97-AF65-F5344CB8AC3E}">
        <p14:creationId xmlns:p14="http://schemas.microsoft.com/office/powerpoint/2010/main" val="4126793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angle for flow separation, 2D case,</a:t>
            </a:r>
            <a:r>
              <a:rPr lang="en-GB" baseline="0" dirty="0"/>
              <a:t> is about 18deg [</a:t>
            </a:r>
            <a:r>
              <a:rPr lang="en-GB" baseline="0" dirty="0" err="1"/>
              <a:t>Kaimal</a:t>
            </a:r>
            <a:r>
              <a:rPr lang="en-GB" baseline="0" dirty="0"/>
              <a:t> and </a:t>
            </a:r>
            <a:r>
              <a:rPr lang="en-GB" baseline="0" dirty="0" err="1"/>
              <a:t>Finnigan</a:t>
            </a:r>
            <a:r>
              <a:rPr lang="en-GB" baseline="0" dirty="0"/>
              <a:t>]</a:t>
            </a:r>
            <a:endParaRPr lang="en-GB" dirty="0"/>
          </a:p>
        </p:txBody>
      </p:sp>
      <p:sp>
        <p:nvSpPr>
          <p:cNvPr id="4" name="Slide Number Placeholder 3"/>
          <p:cNvSpPr>
            <a:spLocks noGrp="1"/>
          </p:cNvSpPr>
          <p:nvPr>
            <p:ph type="sldNum" sz="quarter" idx="10"/>
          </p:nvPr>
        </p:nvSpPr>
        <p:spPr/>
        <p:txBody>
          <a:bodyPr/>
          <a:lstStyle/>
          <a:p>
            <a:fld id="{505CC8B5-42A7-47CB-9CCB-9E2B85B8C013}" type="slidenum">
              <a:rPr lang="en-US" smtClean="0"/>
              <a:pPr/>
              <a:t>16</a:t>
            </a:fld>
            <a:endParaRPr lang="en-US"/>
          </a:p>
        </p:txBody>
      </p:sp>
    </p:spTree>
    <p:extLst>
      <p:ext uri="{BB962C8B-B14F-4D97-AF65-F5344CB8AC3E}">
        <p14:creationId xmlns:p14="http://schemas.microsoft.com/office/powerpoint/2010/main" val="3369717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resentation_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5016" name="Rectangle 8"/>
          <p:cNvSpPr>
            <a:spLocks noGrp="1" noChangeArrowheads="1"/>
          </p:cNvSpPr>
          <p:nvPr>
            <p:ph type="ctrTitle" sz="quarter" hasCustomPrompt="1"/>
          </p:nvPr>
        </p:nvSpPr>
        <p:spPr>
          <a:xfrm>
            <a:off x="2720975" y="2799732"/>
            <a:ext cx="6750051" cy="443198"/>
          </a:xfrm>
        </p:spPr>
        <p:txBody>
          <a:bodyPr>
            <a:spAutoFit/>
          </a:bodyPr>
          <a:lstStyle>
            <a:lvl1pPr algn="ctr">
              <a:defRPr sz="3200" b="1">
                <a:solidFill>
                  <a:schemeClr val="tx1"/>
                </a:solidFill>
                <a:latin typeface="+mn-lt"/>
              </a:defRPr>
            </a:lvl1pPr>
          </a:lstStyle>
          <a:p>
            <a:r>
              <a:rPr lang="en-US" dirty="0"/>
              <a:t>Click To Edit Master Title </a:t>
            </a:r>
          </a:p>
        </p:txBody>
      </p:sp>
      <p:sp>
        <p:nvSpPr>
          <p:cNvPr id="555017" name="Rectangle 9"/>
          <p:cNvSpPr>
            <a:spLocks noGrp="1" noChangeArrowheads="1"/>
          </p:cNvSpPr>
          <p:nvPr>
            <p:ph type="subTitle" sz="quarter" idx="1"/>
          </p:nvPr>
        </p:nvSpPr>
        <p:spPr>
          <a:xfrm>
            <a:off x="2529417" y="3352801"/>
            <a:ext cx="7133167" cy="369332"/>
          </a:xfrm>
        </p:spPr>
        <p:txBody>
          <a:bodyPr>
            <a:spAutoFit/>
          </a:bodyPr>
          <a:lstStyle>
            <a:lvl1pPr marL="0" indent="0" algn="ctr">
              <a:spcBef>
                <a:spcPct val="25000"/>
              </a:spcBef>
              <a:buFontTx/>
              <a:buNone/>
              <a:defRPr sz="2400" b="0">
                <a:solidFill>
                  <a:schemeClr val="tx1"/>
                </a:solidFill>
              </a:defRPr>
            </a:lvl1pPr>
          </a:lstStyle>
          <a:p>
            <a:r>
              <a:rPr lang="en-US" dirty="0"/>
              <a:t>Click to edit Master subtitle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76800" y="1676400"/>
            <a:ext cx="2438400" cy="785782"/>
          </a:xfrm>
          <a:prstGeom prst="rect">
            <a:avLst/>
          </a:prstGeom>
        </p:spPr>
      </p:pic>
    </p:spTree>
    <p:extLst>
      <p:ext uri="{BB962C8B-B14F-4D97-AF65-F5344CB8AC3E}">
        <p14:creationId xmlns:p14="http://schemas.microsoft.com/office/powerpoint/2010/main" val="3817525425"/>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200"/>
            </a:lvl1pPr>
          </a:lstStyle>
          <a:p>
            <a:r>
              <a:rPr lang="en-US" dirty="0"/>
              <a:t>Click to edit master title style</a:t>
            </a:r>
          </a:p>
        </p:txBody>
      </p:sp>
      <p:sp>
        <p:nvSpPr>
          <p:cNvPr id="10" name="Picture Placeholder 9"/>
          <p:cNvSpPr>
            <a:spLocks noGrp="1"/>
          </p:cNvSpPr>
          <p:nvPr>
            <p:ph type="pic" sz="quarter" idx="11"/>
          </p:nvPr>
        </p:nvSpPr>
        <p:spPr>
          <a:xfrm>
            <a:off x="6807200" y="1447800"/>
            <a:ext cx="5384800" cy="3581400"/>
          </a:xfrm>
          <a:effectLst>
            <a:outerShdw blurRad="63500" algn="ctr" rotWithShape="0">
              <a:prstClr val="black">
                <a:alpha val="20000"/>
              </a:prstClr>
            </a:outerShdw>
          </a:effectLst>
        </p:spPr>
        <p:txBody>
          <a:bodyPr/>
          <a:lstStyle>
            <a:lvl1pPr marL="0" indent="0">
              <a:buNone/>
              <a:defRPr sz="1800"/>
            </a:lvl1pPr>
          </a:lstStyle>
          <a:p>
            <a:endParaRPr lang="en-US" dirty="0"/>
          </a:p>
        </p:txBody>
      </p:sp>
      <p:sp>
        <p:nvSpPr>
          <p:cNvPr id="13" name="Text Placeholder 12"/>
          <p:cNvSpPr>
            <a:spLocks noGrp="1"/>
          </p:cNvSpPr>
          <p:nvPr>
            <p:ph type="body" sz="quarter" idx="12" hasCustomPrompt="1"/>
          </p:nvPr>
        </p:nvSpPr>
        <p:spPr>
          <a:xfrm>
            <a:off x="812800" y="1447800"/>
            <a:ext cx="5791200" cy="3581400"/>
          </a:xfrm>
        </p:spPr>
        <p:txBody>
          <a:bodyPr/>
          <a:lstStyle>
            <a:lvl1pPr marL="0" indent="0">
              <a:lnSpc>
                <a:spcPct val="150000"/>
              </a:lnSpc>
              <a:buNone/>
              <a:defRPr sz="2400"/>
            </a:lvl1pPr>
            <a:lvl2pPr marL="0" indent="0">
              <a:buNone/>
              <a:defRPr/>
            </a:lvl2pPr>
            <a:lvl3pPr marL="228600" indent="0">
              <a:buNone/>
              <a:defRPr/>
            </a:lvl3pPr>
            <a:lvl4pPr marL="461963" indent="0">
              <a:buNone/>
              <a:defRPr/>
            </a:lvl4pPr>
            <a:lvl5pPr marL="687387" indent="0">
              <a:buNone/>
              <a:defRPr/>
            </a:lvl5pPr>
          </a:lstStyle>
          <a:p>
            <a:pPr lvl="0"/>
            <a:r>
              <a:rPr lang="en-US" dirty="0"/>
              <a:t>“quote”</a:t>
            </a:r>
          </a:p>
        </p:txBody>
      </p:sp>
    </p:spTree>
    <p:extLst>
      <p:ext uri="{BB962C8B-B14F-4D97-AF65-F5344CB8AC3E}">
        <p14:creationId xmlns:p14="http://schemas.microsoft.com/office/powerpoint/2010/main" val="450819745"/>
      </p:ext>
    </p:extLst>
  </p:cSld>
  <p:clrMapOvr>
    <a:masterClrMapping/>
  </p:clrMapOvr>
  <p:transition>
    <p:wipe dir="r"/>
  </p:transition>
  <p:extLst mod="1">
    <p:ext uri="{DCECCB84-F9BA-43D5-87BE-67443E8EF086}">
      <p15:sldGuideLst xmlns:p15="http://schemas.microsoft.com/office/powerpoint/2012/main">
        <p15:guide id="1" pos="51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200"/>
            </a:lvl1pPr>
          </a:lstStyle>
          <a:p>
            <a:r>
              <a:rPr lang="en-US" dirty="0"/>
              <a:t>Click to edit master title style</a:t>
            </a:r>
          </a:p>
        </p:txBody>
      </p:sp>
      <p:sp>
        <p:nvSpPr>
          <p:cNvPr id="4" name="Chart Placeholder 3"/>
          <p:cNvSpPr>
            <a:spLocks noGrp="1"/>
          </p:cNvSpPr>
          <p:nvPr>
            <p:ph type="chart" sz="quarter" idx="10"/>
          </p:nvPr>
        </p:nvSpPr>
        <p:spPr>
          <a:xfrm>
            <a:off x="2438400" y="1295400"/>
            <a:ext cx="7469717" cy="4572000"/>
          </a:xfrm>
        </p:spPr>
        <p:txBody>
          <a:bodyPr/>
          <a:lstStyle>
            <a:lvl1pPr marL="0" indent="0">
              <a:buNone/>
              <a:defRPr sz="1800"/>
            </a:lvl1pPr>
          </a:lstStyle>
          <a:p>
            <a:endParaRPr lang="en-US" dirty="0"/>
          </a:p>
        </p:txBody>
      </p:sp>
    </p:spTree>
    <p:extLst>
      <p:ext uri="{BB962C8B-B14F-4D97-AF65-F5344CB8AC3E}">
        <p14:creationId xmlns:p14="http://schemas.microsoft.com/office/powerpoint/2010/main" val="220216572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 by side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200"/>
            </a:lvl1pPr>
          </a:lstStyle>
          <a:p>
            <a:r>
              <a:rPr lang="en-US" dirty="0"/>
              <a:t>Click to edit master title style</a:t>
            </a:r>
          </a:p>
        </p:txBody>
      </p:sp>
      <p:sp>
        <p:nvSpPr>
          <p:cNvPr id="4" name="Chart Placeholder 3"/>
          <p:cNvSpPr>
            <a:spLocks noGrp="1"/>
          </p:cNvSpPr>
          <p:nvPr>
            <p:ph type="chart" sz="quarter" idx="10"/>
          </p:nvPr>
        </p:nvSpPr>
        <p:spPr>
          <a:xfrm>
            <a:off x="6400800" y="1905000"/>
            <a:ext cx="4978400" cy="2819400"/>
          </a:xfrm>
        </p:spPr>
        <p:txBody>
          <a:bodyPr/>
          <a:lstStyle>
            <a:lvl1pPr marL="0" indent="0">
              <a:buNone/>
              <a:defRPr sz="2400"/>
            </a:lvl1pPr>
          </a:lstStyle>
          <a:p>
            <a:endParaRPr lang="en-US" dirty="0"/>
          </a:p>
        </p:txBody>
      </p:sp>
      <p:sp>
        <p:nvSpPr>
          <p:cNvPr id="6" name="Chart Placeholder 3"/>
          <p:cNvSpPr>
            <a:spLocks noGrp="1"/>
          </p:cNvSpPr>
          <p:nvPr>
            <p:ph type="chart" sz="quarter" idx="11"/>
          </p:nvPr>
        </p:nvSpPr>
        <p:spPr>
          <a:xfrm>
            <a:off x="812800" y="1905000"/>
            <a:ext cx="4978400" cy="2819400"/>
          </a:xfrm>
        </p:spPr>
        <p:txBody>
          <a:bodyPr/>
          <a:lstStyle>
            <a:lvl1pPr marL="0" indent="0">
              <a:buNone/>
              <a:defRPr sz="2400"/>
            </a:lvl1pPr>
          </a:lstStyle>
          <a:p>
            <a:endParaRPr lang="en-US" dirty="0"/>
          </a:p>
        </p:txBody>
      </p:sp>
    </p:spTree>
    <p:extLst>
      <p:ext uri="{BB962C8B-B14F-4D97-AF65-F5344CB8AC3E}">
        <p14:creationId xmlns:p14="http://schemas.microsoft.com/office/powerpoint/2010/main" val="1549715481"/>
      </p:ext>
    </p:extLst>
  </p:cSld>
  <p:clrMapOvr>
    <a:masterClrMapping/>
  </p:clrMapOvr>
  <p:transition>
    <p:wipe dir="r"/>
  </p:transition>
  <p:extLst mod="1">
    <p:ext uri="{DCECCB84-F9BA-43D5-87BE-67443E8EF086}">
      <p15:sldGuideLst xmlns:p15="http://schemas.microsoft.com/office/powerpoint/2012/main">
        <p15:guide id="1" orient="horz" pos="1200" userDrawn="1">
          <p15:clr>
            <a:srgbClr val="FBAE40"/>
          </p15:clr>
        </p15:guide>
        <p15:guide id="2" orient="horz" pos="2976" userDrawn="1">
          <p15:clr>
            <a:srgbClr val="FBAE40"/>
          </p15:clr>
        </p15:guide>
        <p15:guide id="3" pos="512" userDrawn="1">
          <p15:clr>
            <a:srgbClr val="FBAE40"/>
          </p15:clr>
        </p15:guide>
        <p15:guide id="4" pos="3648" userDrawn="1">
          <p15:clr>
            <a:srgbClr val="FBAE40"/>
          </p15:clr>
        </p15:guide>
        <p15:guide id="5" pos="4032" userDrawn="1">
          <p15:clr>
            <a:srgbClr val="FBAE40"/>
          </p15:clr>
        </p15:guide>
        <p15:guide id="6" pos="7168" userDrawn="1">
          <p15:clr>
            <a:srgbClr val="FBAE40"/>
          </p15:clr>
        </p15:guide>
        <p15:guide id="7" orient="horz" pos="57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200"/>
            </a:lvl1pPr>
          </a:lstStyle>
          <a:p>
            <a:r>
              <a:rPr lang="en-US" dirty="0"/>
              <a:t>Click to edit master title style</a:t>
            </a:r>
          </a:p>
        </p:txBody>
      </p:sp>
      <p:sp>
        <p:nvSpPr>
          <p:cNvPr id="6" name="Chart Placeholder 3"/>
          <p:cNvSpPr>
            <a:spLocks noGrp="1"/>
          </p:cNvSpPr>
          <p:nvPr>
            <p:ph type="chart" sz="quarter" idx="11"/>
          </p:nvPr>
        </p:nvSpPr>
        <p:spPr>
          <a:xfrm>
            <a:off x="812800" y="1905000"/>
            <a:ext cx="4978400" cy="2819400"/>
          </a:xfrm>
        </p:spPr>
        <p:txBody>
          <a:bodyPr/>
          <a:lstStyle>
            <a:lvl1pPr marL="0" indent="0">
              <a:buNone/>
              <a:defRPr sz="2400"/>
            </a:lvl1pPr>
          </a:lstStyle>
          <a:p>
            <a:endParaRPr lang="en-US" dirty="0"/>
          </a:p>
        </p:txBody>
      </p:sp>
      <p:sp>
        <p:nvSpPr>
          <p:cNvPr id="5" name="Text Placeholder 3"/>
          <p:cNvSpPr>
            <a:spLocks noGrp="1"/>
          </p:cNvSpPr>
          <p:nvPr>
            <p:ph type="body" sz="quarter" idx="12"/>
          </p:nvPr>
        </p:nvSpPr>
        <p:spPr>
          <a:xfrm>
            <a:off x="6096000" y="1905000"/>
            <a:ext cx="6908800" cy="3124200"/>
          </a:xfrm>
        </p:spPr>
        <p:txBody>
          <a:bodyPr/>
          <a:lstStyle>
            <a:lvl1pPr marL="228600" indent="-228600">
              <a:defRPr sz="2400"/>
            </a:lvl1pPr>
            <a:lvl2pPr marL="457200" indent="-228600">
              <a:buFont typeface="Calibri" panose="020F0502020204030204" pitchFamily="34" charset="0"/>
              <a:buChar char="−"/>
              <a:defRPr sz="2000"/>
            </a:lvl2pPr>
            <a:lvl3pPr marL="685800" indent="-2286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56289479"/>
      </p:ext>
    </p:extLst>
  </p:cSld>
  <p:clrMapOvr>
    <a:masterClrMapping/>
  </p:clrMapOvr>
  <p:transition>
    <p:wipe dir="r"/>
  </p:transition>
  <p:extLst mod="1">
    <p:ext uri="{DCECCB84-F9BA-43D5-87BE-67443E8EF086}">
      <p15:sldGuideLst xmlns:p15="http://schemas.microsoft.com/office/powerpoint/2012/main">
        <p15:guide id="1" orient="horz" pos="1200" userDrawn="1">
          <p15:clr>
            <a:srgbClr val="FBAE40"/>
          </p15:clr>
        </p15:guide>
        <p15:guide id="2" orient="horz" pos="2976" userDrawn="1">
          <p15:clr>
            <a:srgbClr val="FBAE40"/>
          </p15:clr>
        </p15:guide>
        <p15:guide id="3" pos="512" userDrawn="1">
          <p15:clr>
            <a:srgbClr val="FBAE40"/>
          </p15:clr>
        </p15:guide>
        <p15:guide id="4" pos="3648" userDrawn="1">
          <p15:clr>
            <a:srgbClr val="FBAE40"/>
          </p15:clr>
        </p15:guide>
        <p15:guide id="5" pos="3840" userDrawn="1">
          <p15:clr>
            <a:srgbClr val="FBAE40"/>
          </p15:clr>
        </p15:guide>
        <p15:guide id="6" pos="7168" userDrawn="1">
          <p15:clr>
            <a:srgbClr val="FBAE40"/>
          </p15:clr>
        </p15:guide>
        <p15:guide id="7" orient="horz" pos="57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7" name="Picture Placeholder 6"/>
          <p:cNvSpPr>
            <a:spLocks noGrp="1"/>
          </p:cNvSpPr>
          <p:nvPr>
            <p:ph type="pic" sz="quarter" idx="10"/>
          </p:nvPr>
        </p:nvSpPr>
        <p:spPr>
          <a:xfrm>
            <a:off x="609600" y="1143000"/>
            <a:ext cx="3454400" cy="1981200"/>
          </a:xfrm>
        </p:spPr>
        <p:txBody>
          <a:bodyPr/>
          <a:lstStyle>
            <a:lvl1pPr marL="0" indent="0">
              <a:buNone/>
              <a:defRPr sz="1600" b="0"/>
            </a:lvl1pPr>
          </a:lstStyle>
          <a:p>
            <a:endParaRPr lang="en-US"/>
          </a:p>
        </p:txBody>
      </p:sp>
      <p:sp>
        <p:nvSpPr>
          <p:cNvPr id="8" name="Picture Placeholder 6"/>
          <p:cNvSpPr>
            <a:spLocks noGrp="1"/>
          </p:cNvSpPr>
          <p:nvPr>
            <p:ph type="pic" sz="quarter" idx="11"/>
          </p:nvPr>
        </p:nvSpPr>
        <p:spPr>
          <a:xfrm>
            <a:off x="609600" y="3657600"/>
            <a:ext cx="3454400" cy="1981200"/>
          </a:xfrm>
        </p:spPr>
        <p:txBody>
          <a:bodyPr/>
          <a:lstStyle>
            <a:lvl1pPr marL="0" indent="0">
              <a:buNone/>
              <a:defRPr sz="1600" b="0"/>
            </a:lvl1pPr>
          </a:lstStyle>
          <a:p>
            <a:endParaRPr lang="en-US"/>
          </a:p>
        </p:txBody>
      </p:sp>
      <p:sp>
        <p:nvSpPr>
          <p:cNvPr id="9" name="Picture Placeholder 6"/>
          <p:cNvSpPr>
            <a:spLocks noGrp="1"/>
          </p:cNvSpPr>
          <p:nvPr>
            <p:ph type="pic" sz="quarter" idx="12"/>
          </p:nvPr>
        </p:nvSpPr>
        <p:spPr>
          <a:xfrm>
            <a:off x="4470400" y="1159933"/>
            <a:ext cx="3454400" cy="1981200"/>
          </a:xfrm>
        </p:spPr>
        <p:txBody>
          <a:bodyPr/>
          <a:lstStyle>
            <a:lvl1pPr marL="0" indent="0">
              <a:buNone/>
              <a:defRPr sz="1600" b="0"/>
            </a:lvl1pPr>
          </a:lstStyle>
          <a:p>
            <a:endParaRPr lang="en-US"/>
          </a:p>
        </p:txBody>
      </p:sp>
      <p:sp>
        <p:nvSpPr>
          <p:cNvPr id="10" name="Picture Placeholder 6"/>
          <p:cNvSpPr>
            <a:spLocks noGrp="1"/>
          </p:cNvSpPr>
          <p:nvPr>
            <p:ph type="pic" sz="quarter" idx="13"/>
          </p:nvPr>
        </p:nvSpPr>
        <p:spPr>
          <a:xfrm>
            <a:off x="4470400" y="3674533"/>
            <a:ext cx="3454400" cy="1981200"/>
          </a:xfrm>
        </p:spPr>
        <p:txBody>
          <a:bodyPr/>
          <a:lstStyle>
            <a:lvl1pPr marL="0" indent="0">
              <a:buNone/>
              <a:defRPr sz="1600" b="0"/>
            </a:lvl1pPr>
          </a:lstStyle>
          <a:p>
            <a:endParaRPr lang="en-US"/>
          </a:p>
        </p:txBody>
      </p:sp>
      <p:sp>
        <p:nvSpPr>
          <p:cNvPr id="11" name="Picture Placeholder 6"/>
          <p:cNvSpPr>
            <a:spLocks noGrp="1"/>
          </p:cNvSpPr>
          <p:nvPr>
            <p:ph type="pic" sz="quarter" idx="14"/>
          </p:nvPr>
        </p:nvSpPr>
        <p:spPr>
          <a:xfrm>
            <a:off x="8128000" y="1151467"/>
            <a:ext cx="3454400" cy="1981200"/>
          </a:xfrm>
        </p:spPr>
        <p:txBody>
          <a:bodyPr/>
          <a:lstStyle>
            <a:lvl1pPr marL="0" indent="0">
              <a:buNone/>
              <a:defRPr sz="1600" b="0"/>
            </a:lvl1pPr>
          </a:lstStyle>
          <a:p>
            <a:endParaRPr lang="en-US"/>
          </a:p>
        </p:txBody>
      </p:sp>
      <p:sp>
        <p:nvSpPr>
          <p:cNvPr id="12" name="Picture Placeholder 6"/>
          <p:cNvSpPr>
            <a:spLocks noGrp="1"/>
          </p:cNvSpPr>
          <p:nvPr>
            <p:ph type="pic" sz="quarter" idx="15"/>
          </p:nvPr>
        </p:nvSpPr>
        <p:spPr>
          <a:xfrm>
            <a:off x="8128000" y="3666067"/>
            <a:ext cx="3454400" cy="1981200"/>
          </a:xfrm>
        </p:spPr>
        <p:txBody>
          <a:bodyPr/>
          <a:lstStyle>
            <a:lvl1pPr marL="0" indent="0">
              <a:buNone/>
              <a:defRPr sz="1600" b="0"/>
            </a:lvl1pPr>
          </a:lstStyle>
          <a:p>
            <a:endParaRPr lang="en-US"/>
          </a:p>
        </p:txBody>
      </p:sp>
      <p:sp>
        <p:nvSpPr>
          <p:cNvPr id="14" name="Text Placeholder 13"/>
          <p:cNvSpPr>
            <a:spLocks noGrp="1"/>
          </p:cNvSpPr>
          <p:nvPr>
            <p:ph type="body" sz="quarter" idx="16"/>
          </p:nvPr>
        </p:nvSpPr>
        <p:spPr>
          <a:xfrm>
            <a:off x="609600" y="3200400"/>
            <a:ext cx="3454400" cy="381000"/>
          </a:xfrm>
        </p:spPr>
        <p:txBody>
          <a:bodyPr/>
          <a:lstStyle>
            <a:lvl1pPr marL="0" indent="0">
              <a:buNone/>
              <a:defRPr sz="1100"/>
            </a:lvl1pPr>
            <a:lvl2pPr>
              <a:defRPr sz="1100"/>
            </a:lvl2pPr>
            <a:lvl3pPr>
              <a:defRPr sz="1100"/>
            </a:lvl3pPr>
            <a:lvl4pPr>
              <a:defRPr sz="1100"/>
            </a:lvl4pPr>
            <a:lvl5pPr>
              <a:defRPr sz="1100"/>
            </a:lvl5pPr>
          </a:lstStyle>
          <a:p>
            <a:pPr lvl="0"/>
            <a:r>
              <a:rPr lang="en-US" dirty="0"/>
              <a:t>Click to edit Master text styles</a:t>
            </a:r>
          </a:p>
        </p:txBody>
      </p:sp>
      <p:sp>
        <p:nvSpPr>
          <p:cNvPr id="15" name="Text Placeholder 13"/>
          <p:cNvSpPr>
            <a:spLocks noGrp="1"/>
          </p:cNvSpPr>
          <p:nvPr>
            <p:ph type="body" sz="quarter" idx="17"/>
          </p:nvPr>
        </p:nvSpPr>
        <p:spPr>
          <a:xfrm>
            <a:off x="4470400" y="3200400"/>
            <a:ext cx="3454400" cy="381000"/>
          </a:xfrm>
        </p:spPr>
        <p:txBody>
          <a:bodyPr/>
          <a:lstStyle>
            <a:lvl1pPr marL="0" indent="0">
              <a:buNone/>
              <a:defRPr sz="1100"/>
            </a:lvl1pPr>
            <a:lvl2pPr>
              <a:defRPr sz="1100"/>
            </a:lvl2pPr>
            <a:lvl3pPr>
              <a:defRPr sz="1100"/>
            </a:lvl3pPr>
            <a:lvl4pPr>
              <a:defRPr sz="1100"/>
            </a:lvl4pPr>
            <a:lvl5pPr>
              <a:defRPr sz="1100"/>
            </a:lvl5pPr>
          </a:lstStyle>
          <a:p>
            <a:pPr lvl="0"/>
            <a:r>
              <a:rPr lang="en-US" dirty="0"/>
              <a:t>Click to edit Master text styles</a:t>
            </a:r>
          </a:p>
        </p:txBody>
      </p:sp>
      <p:sp>
        <p:nvSpPr>
          <p:cNvPr id="16" name="Text Placeholder 13"/>
          <p:cNvSpPr>
            <a:spLocks noGrp="1"/>
          </p:cNvSpPr>
          <p:nvPr>
            <p:ph type="body" sz="quarter" idx="18"/>
          </p:nvPr>
        </p:nvSpPr>
        <p:spPr>
          <a:xfrm>
            <a:off x="8150577" y="3200400"/>
            <a:ext cx="3454400" cy="381000"/>
          </a:xfrm>
        </p:spPr>
        <p:txBody>
          <a:bodyPr/>
          <a:lstStyle>
            <a:lvl1pPr marL="0" indent="0">
              <a:buNone/>
              <a:defRPr sz="1100"/>
            </a:lvl1pPr>
            <a:lvl2pPr>
              <a:defRPr sz="1100"/>
            </a:lvl2pPr>
            <a:lvl3pPr>
              <a:defRPr sz="1100"/>
            </a:lvl3pPr>
            <a:lvl4pPr>
              <a:defRPr sz="1100"/>
            </a:lvl4pPr>
            <a:lvl5pPr>
              <a:defRPr sz="1100"/>
            </a:lvl5pPr>
          </a:lstStyle>
          <a:p>
            <a:pPr lvl="0"/>
            <a:r>
              <a:rPr lang="en-US" dirty="0"/>
              <a:t>Click to edit Master text styles</a:t>
            </a:r>
          </a:p>
        </p:txBody>
      </p:sp>
      <p:sp>
        <p:nvSpPr>
          <p:cNvPr id="17" name="Text Placeholder 13"/>
          <p:cNvSpPr>
            <a:spLocks noGrp="1"/>
          </p:cNvSpPr>
          <p:nvPr>
            <p:ph type="body" sz="quarter" idx="19"/>
          </p:nvPr>
        </p:nvSpPr>
        <p:spPr>
          <a:xfrm>
            <a:off x="609600" y="5702300"/>
            <a:ext cx="3454400" cy="381000"/>
          </a:xfrm>
        </p:spPr>
        <p:txBody>
          <a:bodyPr/>
          <a:lstStyle>
            <a:lvl1pPr marL="0" indent="0">
              <a:buNone/>
              <a:defRPr sz="1100"/>
            </a:lvl1pPr>
            <a:lvl2pPr>
              <a:defRPr sz="1100"/>
            </a:lvl2pPr>
            <a:lvl3pPr>
              <a:defRPr sz="1100"/>
            </a:lvl3pPr>
            <a:lvl4pPr>
              <a:defRPr sz="1100"/>
            </a:lvl4pPr>
            <a:lvl5pPr>
              <a:defRPr sz="1100"/>
            </a:lvl5pPr>
          </a:lstStyle>
          <a:p>
            <a:pPr lvl="0"/>
            <a:r>
              <a:rPr lang="en-US" dirty="0"/>
              <a:t>Click to edit Master text styles</a:t>
            </a:r>
          </a:p>
        </p:txBody>
      </p:sp>
      <p:sp>
        <p:nvSpPr>
          <p:cNvPr id="18" name="Text Placeholder 13"/>
          <p:cNvSpPr>
            <a:spLocks noGrp="1"/>
          </p:cNvSpPr>
          <p:nvPr>
            <p:ph type="body" sz="quarter" idx="20"/>
          </p:nvPr>
        </p:nvSpPr>
        <p:spPr>
          <a:xfrm>
            <a:off x="4470400" y="5715000"/>
            <a:ext cx="3454400" cy="381000"/>
          </a:xfrm>
        </p:spPr>
        <p:txBody>
          <a:bodyPr/>
          <a:lstStyle>
            <a:lvl1pPr marL="0" indent="0">
              <a:buNone/>
              <a:defRPr sz="1100"/>
            </a:lvl1pPr>
            <a:lvl2pPr>
              <a:defRPr sz="1100"/>
            </a:lvl2pPr>
            <a:lvl3pPr>
              <a:defRPr sz="1100"/>
            </a:lvl3pPr>
            <a:lvl4pPr>
              <a:defRPr sz="1100"/>
            </a:lvl4pPr>
            <a:lvl5pPr>
              <a:defRPr sz="1100"/>
            </a:lvl5pPr>
          </a:lstStyle>
          <a:p>
            <a:pPr lvl="0"/>
            <a:r>
              <a:rPr lang="en-US" dirty="0"/>
              <a:t>Click to edit Master text styles</a:t>
            </a:r>
          </a:p>
        </p:txBody>
      </p:sp>
      <p:sp>
        <p:nvSpPr>
          <p:cNvPr id="19" name="Text Placeholder 13"/>
          <p:cNvSpPr>
            <a:spLocks noGrp="1"/>
          </p:cNvSpPr>
          <p:nvPr>
            <p:ph type="body" sz="quarter" idx="21"/>
          </p:nvPr>
        </p:nvSpPr>
        <p:spPr>
          <a:xfrm>
            <a:off x="8150577" y="5715000"/>
            <a:ext cx="3454400" cy="381000"/>
          </a:xfrm>
        </p:spPr>
        <p:txBody>
          <a:bodyPr/>
          <a:lstStyle>
            <a:lvl1pPr marL="0" indent="0">
              <a:buNone/>
              <a:defRPr sz="1100"/>
            </a:lvl1pPr>
            <a:lvl2pPr>
              <a:defRPr sz="1100"/>
            </a:lvl2pPr>
            <a:lvl3pPr>
              <a:defRPr sz="1100"/>
            </a:lvl3pPr>
            <a:lvl4pPr>
              <a:defRPr sz="1100"/>
            </a:lvl4pPr>
            <a:lvl5pPr>
              <a:defRPr sz="1100"/>
            </a:lvl5pPr>
          </a:lstStyle>
          <a:p>
            <a:pPr lvl="0"/>
            <a:r>
              <a:rPr lang="en-US" dirty="0"/>
              <a:t>Click to edit Master text styles</a:t>
            </a:r>
          </a:p>
        </p:txBody>
      </p:sp>
    </p:spTree>
    <p:extLst>
      <p:ext uri="{BB962C8B-B14F-4D97-AF65-F5344CB8AC3E}">
        <p14:creationId xmlns:p14="http://schemas.microsoft.com/office/powerpoint/2010/main" val="3793827701"/>
      </p:ext>
    </p:extLst>
  </p:cSld>
  <p:clrMapOvr>
    <a:masterClrMapping/>
  </p:clrMapOvr>
  <p:transition>
    <p:wipe dir="r"/>
  </p:transition>
  <p:extLst mod="1">
    <p:ext uri="{DCECCB84-F9BA-43D5-87BE-67443E8EF086}">
      <p15:sldGuideLst xmlns:p15="http://schemas.microsoft.com/office/powerpoint/2012/main">
        <p15:guide id="1" pos="2560" userDrawn="1">
          <p15:clr>
            <a:srgbClr val="FBAE40"/>
          </p15:clr>
        </p15:guide>
        <p15:guide id="2" pos="5120" userDrawn="1">
          <p15:clr>
            <a:srgbClr val="FBAE40"/>
          </p15:clr>
        </p15:guide>
        <p15:guide id="3" pos="7296" userDrawn="1">
          <p15:clr>
            <a:srgbClr val="FBAE40"/>
          </p15:clr>
        </p15:guide>
        <p15:guide id="4" pos="384" userDrawn="1">
          <p15:clr>
            <a:srgbClr val="FBAE40"/>
          </p15:clr>
        </p15:guide>
        <p15:guide id="5" orient="horz" pos="576" userDrawn="1">
          <p15:clr>
            <a:srgbClr val="FBAE40"/>
          </p15:clr>
        </p15:guide>
        <p15:guide id="6" orient="horz" pos="720" userDrawn="1">
          <p15:clr>
            <a:srgbClr val="FBAE40"/>
          </p15:clr>
        </p15:guide>
        <p15:guide id="7" orient="horz" pos="1968" userDrawn="1">
          <p15:clr>
            <a:srgbClr val="FBAE40"/>
          </p15:clr>
        </p15:guide>
        <p15:guide id="8" orient="horz" pos="3840" userDrawn="1">
          <p15:clr>
            <a:srgbClr val="FBAE40"/>
          </p15:clr>
        </p15:guide>
        <p15:guide id="9" pos="2816" userDrawn="1">
          <p15:clr>
            <a:srgbClr val="FBAE40"/>
          </p15:clr>
        </p15:guide>
        <p15:guide id="10" pos="4928" userDrawn="1">
          <p15:clr>
            <a:srgbClr val="FBAE40"/>
          </p15:clr>
        </p15:guide>
        <p15:guide id="11" orient="horz" pos="2304" userDrawn="1">
          <p15:clr>
            <a:srgbClr val="FBAE40"/>
          </p15:clr>
        </p15:guide>
        <p15:guide id="12" orient="horz" pos="3552" userDrawn="1">
          <p15:clr>
            <a:srgbClr val="FBAE40"/>
          </p15:clr>
        </p15:guide>
        <p15:guide id="13" orient="horz" pos="225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bullet layout">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pic>
        <p:nvPicPr>
          <p:cNvPr id="5" name="Picture 13"/>
          <p:cNvPicPr>
            <a:picLocks noChangeAspect="1" noChangeArrowheads="1"/>
          </p:cNvPicPr>
          <p:nvPr/>
        </p:nvPicPr>
        <p:blipFill>
          <a:blip r:embed="rId3" cstate="print"/>
          <a:srcRect/>
          <a:stretch>
            <a:fillRect/>
          </a:stretch>
        </p:blipFill>
        <p:spPr bwMode="auto">
          <a:xfrm>
            <a:off x="2413000" y="0"/>
            <a:ext cx="9779000" cy="58738"/>
          </a:xfrm>
          <a:prstGeom prst="rect">
            <a:avLst/>
          </a:prstGeom>
          <a:noFill/>
          <a:ln w="9525">
            <a:noFill/>
            <a:miter lim="800000"/>
            <a:headEnd/>
            <a:tailEnd/>
          </a:ln>
        </p:spPr>
      </p:pic>
      <p:sp>
        <p:nvSpPr>
          <p:cNvPr id="6" name="Text Placeholder 4"/>
          <p:cNvSpPr>
            <a:spLocks noGrp="1"/>
          </p:cNvSpPr>
          <p:nvPr>
            <p:ph type="body" sz="quarter" idx="10"/>
          </p:nvPr>
        </p:nvSpPr>
        <p:spPr>
          <a:xfrm>
            <a:off x="1930400" y="1752600"/>
            <a:ext cx="8128000" cy="3733800"/>
          </a:xfrm>
        </p:spPr>
        <p:txBody>
          <a:bodyPr/>
          <a:lstStyle>
            <a:lvl1pPr>
              <a:defRPr sz="2000" b="1">
                <a:latin typeface="Calibri" pitchFamily="34" charset="0"/>
                <a:cs typeface="Calibri" pitchFamily="34" charset="0"/>
              </a:defRPr>
            </a:lvl1pPr>
            <a:lvl2pPr marL="228600" indent="-228600">
              <a:buClrTx/>
              <a:buFont typeface="Arial" pitchFamily="34" charset="0"/>
              <a:buChar char="•"/>
              <a:defRPr b="1">
                <a:latin typeface="Calibri" pitchFamily="34" charset="0"/>
                <a:cs typeface="Calibri" pitchFamily="34" charset="0"/>
              </a:defRPr>
            </a:lvl2pPr>
            <a:lvl3pPr marL="457200" indent="-228600">
              <a:buFont typeface="Arial Narrow" pitchFamily="34" charset="0"/>
              <a:buChar char="–"/>
              <a:tabLst/>
              <a:defRPr b="1">
                <a:latin typeface="Calibri" pitchFamily="34" charset="0"/>
                <a:cs typeface="Calibri" pitchFamily="34" charset="0"/>
              </a:defRPr>
            </a:lvl3pPr>
            <a:lvl4pPr marL="685800" indent="-228600">
              <a:buClrTx/>
              <a:buFont typeface="Arial" pitchFamily="34" charset="0"/>
              <a:buChar char="•"/>
              <a:defRPr b="1">
                <a:latin typeface="Calibri" pitchFamily="34" charset="0"/>
                <a:cs typeface="Calibri" pitchFamily="34" charset="0"/>
              </a:defRPr>
            </a:lvl4pPr>
            <a:lvl5pPr marL="914400" indent="-228600">
              <a:buClrTx/>
              <a:buFont typeface="Arial Narrow" pitchFamily="34" charset="0"/>
              <a:buChar char="–"/>
              <a:defRPr b="1">
                <a:solidFill>
                  <a:schemeClr val="tx1"/>
                </a:solidFill>
                <a:latin typeface="Calibri" pitchFamily="34" charset="0"/>
                <a:cs typeface="Calibri" pitchFamily="34" charset="0"/>
              </a:defRPr>
            </a:lvl5pPr>
            <a:lvl6pPr>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1930401" y="457201"/>
            <a:ext cx="9501716" cy="609600"/>
          </a:xfrm>
        </p:spPr>
        <p:txBody>
          <a:bodyPr/>
          <a:lstStyle>
            <a:lvl1pPr>
              <a:defRPr>
                <a:latin typeface="+mj-lt"/>
              </a:defRPr>
            </a:lvl1pPr>
          </a:lstStyle>
          <a:p>
            <a:r>
              <a:rPr lang="en-US" dirty="0"/>
              <a:t>Click To Edit Master Title Style</a:t>
            </a:r>
          </a:p>
        </p:txBody>
      </p:sp>
    </p:spTree>
    <p:extLst>
      <p:ext uri="{BB962C8B-B14F-4D97-AF65-F5344CB8AC3E}">
        <p14:creationId xmlns:p14="http://schemas.microsoft.com/office/powerpoint/2010/main" val="850530137"/>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Presentation_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5016" name="Rectangle 8"/>
          <p:cNvSpPr>
            <a:spLocks noGrp="1" noChangeArrowheads="1"/>
          </p:cNvSpPr>
          <p:nvPr>
            <p:ph type="ctrTitle" sz="quarter" hasCustomPrompt="1"/>
          </p:nvPr>
        </p:nvSpPr>
        <p:spPr>
          <a:xfrm>
            <a:off x="2720975" y="2799732"/>
            <a:ext cx="6750051" cy="443198"/>
          </a:xfrm>
        </p:spPr>
        <p:txBody>
          <a:bodyPr>
            <a:spAutoFit/>
          </a:bodyPr>
          <a:lstStyle>
            <a:lvl1pPr algn="ctr">
              <a:defRPr sz="3200" b="1">
                <a:solidFill>
                  <a:schemeClr val="tx1"/>
                </a:solidFill>
                <a:latin typeface="+mn-lt"/>
              </a:defRPr>
            </a:lvl1pPr>
          </a:lstStyle>
          <a:p>
            <a:r>
              <a:rPr lang="en-US" dirty="0"/>
              <a:t>Click To Edit Master Title </a:t>
            </a:r>
          </a:p>
        </p:txBody>
      </p:sp>
      <p:sp>
        <p:nvSpPr>
          <p:cNvPr id="555017" name="Rectangle 9"/>
          <p:cNvSpPr>
            <a:spLocks noGrp="1" noChangeArrowheads="1"/>
          </p:cNvSpPr>
          <p:nvPr>
            <p:ph type="subTitle" sz="quarter" idx="1"/>
          </p:nvPr>
        </p:nvSpPr>
        <p:spPr>
          <a:xfrm>
            <a:off x="2529417" y="3352801"/>
            <a:ext cx="7133167" cy="369332"/>
          </a:xfrm>
        </p:spPr>
        <p:txBody>
          <a:bodyPr>
            <a:spAutoFit/>
          </a:bodyPr>
          <a:lstStyle>
            <a:lvl1pPr marL="0" indent="0" algn="ctr">
              <a:spcBef>
                <a:spcPct val="25000"/>
              </a:spcBef>
              <a:buFontTx/>
              <a:buNone/>
              <a:defRPr sz="2400" b="0">
                <a:solidFill>
                  <a:schemeClr val="tx1"/>
                </a:solidFill>
              </a:defRPr>
            </a:lvl1pPr>
          </a:lstStyle>
          <a:p>
            <a:r>
              <a:rPr lang="en-US" dirty="0"/>
              <a:t>Click to edit Master subtitle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76800" y="1676400"/>
            <a:ext cx="2438400" cy="785782"/>
          </a:xfrm>
          <a:prstGeom prst="rect">
            <a:avLst/>
          </a:prstGeom>
        </p:spPr>
      </p:pic>
    </p:spTree>
    <p:extLst>
      <p:ext uri="{BB962C8B-B14F-4D97-AF65-F5344CB8AC3E}">
        <p14:creationId xmlns:p14="http://schemas.microsoft.com/office/powerpoint/2010/main" val="905735935"/>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esentation_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5016" name="Rectangle 8"/>
          <p:cNvSpPr>
            <a:spLocks noGrp="1" noChangeArrowheads="1"/>
          </p:cNvSpPr>
          <p:nvPr>
            <p:ph type="ctrTitle" sz="quarter" hasCustomPrompt="1"/>
          </p:nvPr>
        </p:nvSpPr>
        <p:spPr>
          <a:xfrm>
            <a:off x="2720975" y="2799732"/>
            <a:ext cx="6750051" cy="443198"/>
          </a:xfrm>
        </p:spPr>
        <p:txBody>
          <a:bodyPr>
            <a:spAutoFit/>
          </a:bodyPr>
          <a:lstStyle>
            <a:lvl1pPr algn="ctr">
              <a:defRPr sz="3200" b="1">
                <a:solidFill>
                  <a:schemeClr val="tx1"/>
                </a:solidFill>
                <a:latin typeface="+mn-lt"/>
              </a:defRPr>
            </a:lvl1pPr>
          </a:lstStyle>
          <a:p>
            <a:r>
              <a:rPr lang="en-US" dirty="0"/>
              <a:t>Click To Edit Master Title </a:t>
            </a:r>
          </a:p>
        </p:txBody>
      </p:sp>
      <p:sp>
        <p:nvSpPr>
          <p:cNvPr id="555017" name="Rectangle 9"/>
          <p:cNvSpPr>
            <a:spLocks noGrp="1" noChangeArrowheads="1"/>
          </p:cNvSpPr>
          <p:nvPr>
            <p:ph type="subTitle" sz="quarter" idx="1"/>
          </p:nvPr>
        </p:nvSpPr>
        <p:spPr>
          <a:xfrm>
            <a:off x="2529417" y="3352801"/>
            <a:ext cx="7133167" cy="369332"/>
          </a:xfrm>
        </p:spPr>
        <p:txBody>
          <a:bodyPr>
            <a:spAutoFit/>
          </a:bodyPr>
          <a:lstStyle>
            <a:lvl1pPr marL="0" indent="0" algn="ctr">
              <a:spcBef>
                <a:spcPct val="25000"/>
              </a:spcBef>
              <a:buFontTx/>
              <a:buNone/>
              <a:defRPr sz="2400" b="0">
                <a:solidFill>
                  <a:schemeClr val="tx1"/>
                </a:solidFill>
              </a:defRPr>
            </a:lvl1pPr>
          </a:lstStyle>
          <a:p>
            <a:r>
              <a:rPr lang="en-US" dirty="0"/>
              <a:t>Click to edit Master subtitle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76800" y="1676400"/>
            <a:ext cx="2438400" cy="785782"/>
          </a:xfrm>
          <a:prstGeom prst="rect">
            <a:avLst/>
          </a:prstGeom>
        </p:spPr>
      </p:pic>
    </p:spTree>
    <p:extLst>
      <p:ext uri="{BB962C8B-B14F-4D97-AF65-F5344CB8AC3E}">
        <p14:creationId xmlns:p14="http://schemas.microsoft.com/office/powerpoint/2010/main" val="1763284252"/>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_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55016" name="Rectangle 8"/>
          <p:cNvSpPr>
            <a:spLocks noGrp="1" noChangeArrowheads="1"/>
          </p:cNvSpPr>
          <p:nvPr>
            <p:ph type="ctrTitle" sz="quarter" hasCustomPrompt="1"/>
          </p:nvPr>
        </p:nvSpPr>
        <p:spPr>
          <a:xfrm>
            <a:off x="2720975" y="2799732"/>
            <a:ext cx="6750051" cy="443198"/>
          </a:xfrm>
        </p:spPr>
        <p:txBody>
          <a:bodyPr>
            <a:spAutoFit/>
          </a:bodyPr>
          <a:lstStyle>
            <a:lvl1pPr algn="ctr">
              <a:defRPr sz="3200" b="1">
                <a:solidFill>
                  <a:schemeClr val="tx1"/>
                </a:solidFill>
                <a:latin typeface="+mn-lt"/>
              </a:defRPr>
            </a:lvl1pPr>
          </a:lstStyle>
          <a:p>
            <a:r>
              <a:rPr lang="en-US" dirty="0"/>
              <a:t>Click To Edit Master Title </a:t>
            </a:r>
          </a:p>
        </p:txBody>
      </p:sp>
      <p:sp>
        <p:nvSpPr>
          <p:cNvPr id="555017" name="Rectangle 9"/>
          <p:cNvSpPr>
            <a:spLocks noGrp="1" noChangeArrowheads="1"/>
          </p:cNvSpPr>
          <p:nvPr>
            <p:ph type="subTitle" sz="quarter" idx="1"/>
          </p:nvPr>
        </p:nvSpPr>
        <p:spPr>
          <a:xfrm>
            <a:off x="2529417" y="3352801"/>
            <a:ext cx="7133167" cy="369332"/>
          </a:xfrm>
        </p:spPr>
        <p:txBody>
          <a:bodyPr>
            <a:spAutoFit/>
          </a:bodyPr>
          <a:lstStyle>
            <a:lvl1pPr marL="0" indent="0" algn="ctr">
              <a:spcBef>
                <a:spcPct val="25000"/>
              </a:spcBef>
              <a:buFontTx/>
              <a:buNone/>
              <a:defRPr sz="2400" b="0">
                <a:solidFill>
                  <a:schemeClr val="tx1"/>
                </a:solidFill>
              </a:defRPr>
            </a:lvl1pPr>
          </a:lstStyle>
          <a:p>
            <a:r>
              <a:rPr lang="en-US" dirty="0"/>
              <a:t>Click to edit Master subtitle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76800" y="1676400"/>
            <a:ext cx="2438400" cy="785782"/>
          </a:xfrm>
          <a:prstGeom prst="rect">
            <a:avLst/>
          </a:prstGeom>
        </p:spPr>
      </p:pic>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 bullet layout, no pictur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06401" y="381000"/>
            <a:ext cx="9501716" cy="412394"/>
          </a:xfrm>
        </p:spPr>
        <p:txBody>
          <a:bodyPr/>
          <a:lstStyle>
            <a:lvl1pPr>
              <a:defRPr sz="3200">
                <a:latin typeface="+mj-lt"/>
              </a:defRPr>
            </a:lvl1pPr>
          </a:lstStyle>
          <a:p>
            <a:r>
              <a:rPr lang="en-US" dirty="0"/>
              <a:t>Click to edit master title style</a:t>
            </a:r>
          </a:p>
        </p:txBody>
      </p:sp>
      <p:sp>
        <p:nvSpPr>
          <p:cNvPr id="4" name="Text Placeholder 3"/>
          <p:cNvSpPr>
            <a:spLocks noGrp="1"/>
          </p:cNvSpPr>
          <p:nvPr>
            <p:ph type="body" sz="quarter" idx="11"/>
          </p:nvPr>
        </p:nvSpPr>
        <p:spPr>
          <a:xfrm>
            <a:off x="812800" y="1752600"/>
            <a:ext cx="6908800" cy="3124200"/>
          </a:xfrm>
        </p:spPr>
        <p:txBody>
          <a:bodyPr/>
          <a:lstStyle>
            <a:lvl1pPr marL="228600" indent="-228600">
              <a:defRPr sz="2400"/>
            </a:lvl1pPr>
            <a:lvl2pPr marL="457200" indent="-228600">
              <a:buFont typeface="Calibri" panose="020F0502020204030204" pitchFamily="34" charset="0"/>
              <a:buChar char="−"/>
              <a:defRPr sz="2000"/>
            </a:lvl2pPr>
            <a:lvl3pPr marL="685800" indent="-2286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06340940"/>
      </p:ext>
    </p:extLst>
  </p:cSld>
  <p:clrMapOvr>
    <a:masterClrMapping/>
  </p:clrMapOvr>
  <p:transition>
    <p:wipe dir="r"/>
  </p:transition>
  <p:extLst mod="1">
    <p:ext uri="{DCECCB84-F9BA-43D5-87BE-67443E8EF086}">
      <p15:sldGuideLst xmlns:p15="http://schemas.microsoft.com/office/powerpoint/2012/main">
        <p15:guide id="1" pos="512" userDrawn="1">
          <p15:clr>
            <a:srgbClr val="FBAE40"/>
          </p15:clr>
        </p15:guide>
        <p15:guide id="2" orient="horz" pos="3072" userDrawn="1">
          <p15:clr>
            <a:srgbClr val="FBAE40"/>
          </p15:clr>
        </p15:guide>
        <p15:guide id="3" orient="horz" pos="3456" userDrawn="1">
          <p15:clr>
            <a:srgbClr val="FBAE40"/>
          </p15:clr>
        </p15:guide>
        <p15:guide id="4" orient="horz" pos="576" userDrawn="1">
          <p15:clr>
            <a:srgbClr val="FBAE40"/>
          </p15:clr>
        </p15:guide>
        <p15:guide id="5" orient="horz" pos="1104" userDrawn="1">
          <p15:clr>
            <a:srgbClr val="FBAE40"/>
          </p15:clr>
        </p15:guide>
        <p15:guide id="6" orient="horz" pos="720" userDrawn="1">
          <p15:clr>
            <a:srgbClr val="FBAE40"/>
          </p15:clr>
        </p15:guide>
        <p15:guide id="7" pos="48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bullet layout with pictur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181601" y="533400"/>
            <a:ext cx="7018377" cy="5257800"/>
          </a:xfrm>
        </p:spPr>
        <p:txBody>
          <a:bodyPr anchor="ctr"/>
          <a:lstStyle>
            <a:lvl1pPr marL="0" indent="0" algn="ctr">
              <a:buNone/>
              <a:defRPr/>
            </a:lvl1pPr>
          </a:lstStyle>
          <a:p>
            <a:r>
              <a:rPr lang="en-US" dirty="0"/>
              <a:t>Add Picture</a:t>
            </a:r>
          </a:p>
          <a:p>
            <a:endParaRPr lang="en-US" dirty="0"/>
          </a:p>
          <a:p>
            <a:endParaRPr lang="en-US" dirty="0"/>
          </a:p>
        </p:txBody>
      </p:sp>
      <p:sp>
        <p:nvSpPr>
          <p:cNvPr id="10" name="Title 1"/>
          <p:cNvSpPr>
            <a:spLocks noGrp="1"/>
          </p:cNvSpPr>
          <p:nvPr>
            <p:ph type="title" hasCustomPrompt="1"/>
          </p:nvPr>
        </p:nvSpPr>
        <p:spPr>
          <a:xfrm>
            <a:off x="406401" y="381000"/>
            <a:ext cx="9501716" cy="412394"/>
          </a:xfrm>
        </p:spPr>
        <p:txBody>
          <a:bodyPr/>
          <a:lstStyle>
            <a:lvl1pPr>
              <a:defRPr sz="3200">
                <a:latin typeface="+mj-lt"/>
              </a:defRPr>
            </a:lvl1pPr>
          </a:lstStyle>
          <a:p>
            <a:r>
              <a:rPr lang="en-US" dirty="0"/>
              <a:t>Click to edit master title style</a:t>
            </a:r>
          </a:p>
        </p:txBody>
      </p:sp>
      <p:sp>
        <p:nvSpPr>
          <p:cNvPr id="5" name="Text Placeholder 3"/>
          <p:cNvSpPr>
            <a:spLocks noGrp="1"/>
          </p:cNvSpPr>
          <p:nvPr>
            <p:ph type="body" sz="quarter" idx="11"/>
          </p:nvPr>
        </p:nvSpPr>
        <p:spPr>
          <a:xfrm>
            <a:off x="812800" y="1752600"/>
            <a:ext cx="6908800" cy="3124200"/>
          </a:xfrm>
        </p:spPr>
        <p:txBody>
          <a:bodyPr/>
          <a:lstStyle>
            <a:lvl1pPr marL="228600" indent="-228600">
              <a:defRPr sz="2400"/>
            </a:lvl1pPr>
            <a:lvl2pPr marL="457200" indent="-228600">
              <a:buFont typeface="Calibri" panose="020F0502020204030204" pitchFamily="34" charset="0"/>
              <a:buChar char="−"/>
              <a:defRPr sz="2000"/>
            </a:lvl2pPr>
            <a:lvl3pPr marL="685800" indent="-2286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02843423"/>
      </p:ext>
    </p:extLst>
  </p:cSld>
  <p:clrMapOvr>
    <a:masterClrMapping/>
  </p:clrMapOvr>
  <p:transition>
    <p:wipe dir="r"/>
  </p:transition>
  <p:extLst mod="1">
    <p:ext uri="{DCECCB84-F9BA-43D5-87BE-67443E8EF086}">
      <p15:sldGuideLst xmlns:p15="http://schemas.microsoft.com/office/powerpoint/2012/main">
        <p15:guide id="3" orient="horz" pos="720" userDrawn="1">
          <p15:clr>
            <a:srgbClr val="FBAE40"/>
          </p15:clr>
        </p15:guide>
        <p15:guide id="4" orient="horz" pos="3456" userDrawn="1">
          <p15:clr>
            <a:srgbClr val="FBAE40"/>
          </p15:clr>
        </p15:guide>
        <p15:guide id="5" pos="512" userDrawn="1">
          <p15:clr>
            <a:srgbClr val="FBAE40"/>
          </p15:clr>
        </p15:guide>
        <p15:guide id="6" orient="horz" pos="1104" userDrawn="1">
          <p15:clr>
            <a:srgbClr val="FBAE40"/>
          </p15:clr>
        </p15:guide>
        <p15:guide id="7" orient="horz" pos="3072" userDrawn="1">
          <p15:clr>
            <a:srgbClr val="FBAE40"/>
          </p15:clr>
        </p15:guide>
        <p15:guide id="8" orient="horz"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4 bullet layout ">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06401" y="381000"/>
            <a:ext cx="9501716" cy="412394"/>
          </a:xfrm>
        </p:spPr>
        <p:txBody>
          <a:bodyPr/>
          <a:lstStyle>
            <a:lvl1pPr>
              <a:defRPr sz="3200">
                <a:latin typeface="+mj-lt"/>
              </a:defRPr>
            </a:lvl1pPr>
          </a:lstStyle>
          <a:p>
            <a:r>
              <a:rPr lang="en-US" dirty="0"/>
              <a:t>Click to edit master title style</a:t>
            </a:r>
          </a:p>
        </p:txBody>
      </p:sp>
      <p:sp>
        <p:nvSpPr>
          <p:cNvPr id="5" name="Text Placeholder 3"/>
          <p:cNvSpPr>
            <a:spLocks noGrp="1"/>
          </p:cNvSpPr>
          <p:nvPr>
            <p:ph type="body" sz="quarter" idx="11"/>
          </p:nvPr>
        </p:nvSpPr>
        <p:spPr>
          <a:xfrm>
            <a:off x="812800" y="1752600"/>
            <a:ext cx="6908800" cy="3124200"/>
          </a:xfrm>
        </p:spPr>
        <p:txBody>
          <a:bodyPr/>
          <a:lstStyle>
            <a:lvl1pPr marL="228600" indent="-228600">
              <a:defRPr sz="2400"/>
            </a:lvl1pPr>
            <a:lvl2pPr marL="457200" indent="-228600">
              <a:buFont typeface="Calibri" panose="020F0502020204030204" pitchFamily="34" charset="0"/>
              <a:buChar char="−"/>
              <a:defRPr sz="2000"/>
            </a:lvl2pPr>
            <a:lvl3pPr marL="685800" indent="-2286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2549106"/>
      </p:ext>
    </p:extLst>
  </p:cSld>
  <p:clrMapOvr>
    <a:masterClrMapping/>
  </p:clrMapOvr>
  <p:transition>
    <p:wipe dir="r"/>
  </p:transition>
  <p:extLst mod="1">
    <p:ext uri="{DCECCB84-F9BA-43D5-87BE-67443E8EF086}">
      <p15:sldGuideLst xmlns:p15="http://schemas.microsoft.com/office/powerpoint/2012/main">
        <p15:guide id="1" orient="horz" pos="720" userDrawn="1">
          <p15:clr>
            <a:srgbClr val="FBAE40"/>
          </p15:clr>
        </p15:guide>
        <p15:guide id="2" orient="horz" pos="3456" userDrawn="1">
          <p15:clr>
            <a:srgbClr val="FBAE40"/>
          </p15:clr>
        </p15:guide>
        <p15:guide id="3" pos="512" userDrawn="1">
          <p15:clr>
            <a:srgbClr val="FBAE40"/>
          </p15:clr>
        </p15:guide>
        <p15:guide id="4" orient="horz" pos="1104" userDrawn="1">
          <p15:clr>
            <a:srgbClr val="FBAE40"/>
          </p15:clr>
        </p15:guide>
        <p15:guide id="5" orient="horz" pos="3072" userDrawn="1">
          <p15:clr>
            <a:srgbClr val="FBAE40"/>
          </p15:clr>
        </p15:guide>
        <p15:guide id="6" orient="horz" pos="57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200"/>
            </a:lvl1pPr>
          </a:lstStyle>
          <a:p>
            <a:r>
              <a:rPr lang="en-US" dirty="0"/>
              <a:t>Click to edit master title style</a:t>
            </a:r>
          </a:p>
        </p:txBody>
      </p:sp>
      <p:sp>
        <p:nvSpPr>
          <p:cNvPr id="4" name="Picture Placeholder 3"/>
          <p:cNvSpPr>
            <a:spLocks noGrp="1"/>
          </p:cNvSpPr>
          <p:nvPr>
            <p:ph type="pic" sz="quarter" idx="10" hasCustomPrompt="1"/>
          </p:nvPr>
        </p:nvSpPr>
        <p:spPr>
          <a:xfrm>
            <a:off x="0" y="1371600"/>
            <a:ext cx="12192000" cy="4572000"/>
          </a:xfrm>
        </p:spPr>
        <p:txBody>
          <a:bodyPr/>
          <a:lstStyle>
            <a:lvl1pPr marL="0" indent="0">
              <a:buNone/>
              <a:defRPr/>
            </a:lvl1pPr>
          </a:lstStyle>
          <a:p>
            <a:r>
              <a:rPr lang="en-US" dirty="0"/>
              <a:t>     </a:t>
            </a:r>
          </a:p>
        </p:txBody>
      </p:sp>
    </p:spTree>
    <p:extLst>
      <p:ext uri="{BB962C8B-B14F-4D97-AF65-F5344CB8AC3E}">
        <p14:creationId xmlns:p14="http://schemas.microsoft.com/office/powerpoint/2010/main" val="1125473913"/>
      </p:ext>
    </p:extLst>
  </p:cSld>
  <p:clrMapOvr>
    <a:masterClrMapping/>
  </p:clrMapOvr>
  <p:transition>
    <p:wipe dir="r"/>
  </p:transition>
  <p:extLst mod="1">
    <p:ext uri="{DCECCB84-F9BA-43D5-87BE-67443E8EF086}">
      <p15:sldGuideLst xmlns:p15="http://schemas.microsoft.com/office/powerpoint/2012/main">
        <p15:guide id="1" orient="horz" pos="864" userDrawn="1">
          <p15:clr>
            <a:srgbClr val="FBAE40"/>
          </p15:clr>
        </p15:guide>
        <p15:guide id="2" orient="horz" pos="57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go pag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200"/>
            </a:lvl1pPr>
          </a:lstStyle>
          <a:p>
            <a:r>
              <a:rPr lang="en-US" dirty="0"/>
              <a:t>Click to edit master title style</a:t>
            </a:r>
          </a:p>
        </p:txBody>
      </p:sp>
      <p:sp>
        <p:nvSpPr>
          <p:cNvPr id="6" name="Picture Placeholder 5"/>
          <p:cNvSpPr>
            <a:spLocks noGrp="1"/>
          </p:cNvSpPr>
          <p:nvPr>
            <p:ph type="pic" sz="quarter" idx="10" hasCustomPrompt="1"/>
          </p:nvPr>
        </p:nvSpPr>
        <p:spPr>
          <a:xfrm>
            <a:off x="914400" y="1371600"/>
            <a:ext cx="1930400" cy="1295400"/>
          </a:xfrm>
          <a:effectLst/>
        </p:spPr>
        <p:txBody>
          <a:bodyPr/>
          <a:lstStyle>
            <a:lvl1pPr marL="0" indent="0">
              <a:buFontTx/>
              <a:buNone/>
              <a:defRPr sz="1100" baseline="0"/>
            </a:lvl1pPr>
          </a:lstStyle>
          <a:p>
            <a:r>
              <a:rPr lang="en-US" dirty="0"/>
              <a:t>160x147 logo</a:t>
            </a:r>
          </a:p>
        </p:txBody>
      </p:sp>
      <p:sp>
        <p:nvSpPr>
          <p:cNvPr id="7" name="Picture Placeholder 5"/>
          <p:cNvSpPr>
            <a:spLocks noGrp="1"/>
          </p:cNvSpPr>
          <p:nvPr>
            <p:ph type="pic" sz="quarter" idx="11" hasCustomPrompt="1"/>
          </p:nvPr>
        </p:nvSpPr>
        <p:spPr>
          <a:xfrm>
            <a:off x="914400" y="2895600"/>
            <a:ext cx="1930400" cy="1295400"/>
          </a:xfr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a:lvl1pPr>
          </a:lstStyle>
          <a:p>
            <a:r>
              <a:rPr lang="en-US" dirty="0"/>
              <a:t>160x147 logo</a:t>
            </a:r>
          </a:p>
          <a:p>
            <a:endParaRPr lang="en-US" dirty="0"/>
          </a:p>
        </p:txBody>
      </p:sp>
      <p:sp>
        <p:nvSpPr>
          <p:cNvPr id="8" name="Picture Placeholder 5"/>
          <p:cNvSpPr>
            <a:spLocks noGrp="1"/>
          </p:cNvSpPr>
          <p:nvPr>
            <p:ph type="pic" sz="quarter" idx="12" hasCustomPrompt="1"/>
          </p:nvPr>
        </p:nvSpPr>
        <p:spPr>
          <a:xfrm>
            <a:off x="914400" y="4419600"/>
            <a:ext cx="1930400" cy="1295400"/>
          </a:xfr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a:lvl1pPr>
          </a:lstStyle>
          <a:p>
            <a:r>
              <a:rPr lang="en-US" dirty="0"/>
              <a:t>160x147 logo</a:t>
            </a:r>
          </a:p>
          <a:p>
            <a:endParaRPr lang="en-US" dirty="0"/>
          </a:p>
        </p:txBody>
      </p:sp>
      <p:sp>
        <p:nvSpPr>
          <p:cNvPr id="9" name="Picture Placeholder 5"/>
          <p:cNvSpPr>
            <a:spLocks noGrp="1"/>
          </p:cNvSpPr>
          <p:nvPr>
            <p:ph type="pic" sz="quarter" idx="13" hasCustomPrompt="1"/>
          </p:nvPr>
        </p:nvSpPr>
        <p:spPr>
          <a:xfrm>
            <a:off x="3759200" y="1371600"/>
            <a:ext cx="1930400" cy="1295400"/>
          </a:xfr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a:lvl1pPr>
          </a:lstStyle>
          <a:p>
            <a:r>
              <a:rPr lang="en-US" dirty="0"/>
              <a:t>160x147 logo</a:t>
            </a:r>
          </a:p>
          <a:p>
            <a:endParaRPr lang="en-US" dirty="0"/>
          </a:p>
        </p:txBody>
      </p:sp>
      <p:sp>
        <p:nvSpPr>
          <p:cNvPr id="10" name="Picture Placeholder 5"/>
          <p:cNvSpPr>
            <a:spLocks noGrp="1"/>
          </p:cNvSpPr>
          <p:nvPr>
            <p:ph type="pic" sz="quarter" idx="14" hasCustomPrompt="1"/>
          </p:nvPr>
        </p:nvSpPr>
        <p:spPr>
          <a:xfrm>
            <a:off x="3759200" y="2895600"/>
            <a:ext cx="1930400" cy="1295400"/>
          </a:xfr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a:lvl1pPr>
          </a:lstStyle>
          <a:p>
            <a:r>
              <a:rPr lang="en-US" dirty="0"/>
              <a:t>160x147 logo</a:t>
            </a:r>
          </a:p>
          <a:p>
            <a:endParaRPr lang="en-US" dirty="0"/>
          </a:p>
        </p:txBody>
      </p:sp>
      <p:sp>
        <p:nvSpPr>
          <p:cNvPr id="11" name="Picture Placeholder 5"/>
          <p:cNvSpPr>
            <a:spLocks noGrp="1"/>
          </p:cNvSpPr>
          <p:nvPr>
            <p:ph type="pic" sz="quarter" idx="15" hasCustomPrompt="1"/>
          </p:nvPr>
        </p:nvSpPr>
        <p:spPr>
          <a:xfrm>
            <a:off x="3759200" y="4419600"/>
            <a:ext cx="1930400" cy="1295400"/>
          </a:xfr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a:lvl1pPr>
          </a:lstStyle>
          <a:p>
            <a:r>
              <a:rPr lang="en-US" dirty="0"/>
              <a:t>160x147 logo</a:t>
            </a:r>
          </a:p>
          <a:p>
            <a:endParaRPr lang="en-US" dirty="0"/>
          </a:p>
        </p:txBody>
      </p:sp>
      <p:sp>
        <p:nvSpPr>
          <p:cNvPr id="12" name="Picture Placeholder 5"/>
          <p:cNvSpPr>
            <a:spLocks noGrp="1"/>
          </p:cNvSpPr>
          <p:nvPr>
            <p:ph type="pic" sz="quarter" idx="16" hasCustomPrompt="1"/>
          </p:nvPr>
        </p:nvSpPr>
        <p:spPr>
          <a:xfrm>
            <a:off x="6604000" y="1371600"/>
            <a:ext cx="1930400" cy="1295400"/>
          </a:xfr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a:lvl1pPr>
          </a:lstStyle>
          <a:p>
            <a:r>
              <a:rPr lang="en-US" dirty="0"/>
              <a:t>160x147 logo</a:t>
            </a:r>
          </a:p>
          <a:p>
            <a:endParaRPr lang="en-US" dirty="0"/>
          </a:p>
        </p:txBody>
      </p:sp>
      <p:sp>
        <p:nvSpPr>
          <p:cNvPr id="13" name="Picture Placeholder 5"/>
          <p:cNvSpPr>
            <a:spLocks noGrp="1"/>
          </p:cNvSpPr>
          <p:nvPr>
            <p:ph type="pic" sz="quarter" idx="17" hasCustomPrompt="1"/>
          </p:nvPr>
        </p:nvSpPr>
        <p:spPr>
          <a:xfrm>
            <a:off x="6604000" y="2895600"/>
            <a:ext cx="1930400" cy="1295400"/>
          </a:xfr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a:lvl1pPr>
          </a:lstStyle>
          <a:p>
            <a:r>
              <a:rPr lang="en-US" dirty="0"/>
              <a:t>160x147 logo</a:t>
            </a:r>
          </a:p>
          <a:p>
            <a:endParaRPr lang="en-US" dirty="0"/>
          </a:p>
        </p:txBody>
      </p:sp>
      <p:sp>
        <p:nvSpPr>
          <p:cNvPr id="14" name="Picture Placeholder 5"/>
          <p:cNvSpPr>
            <a:spLocks noGrp="1"/>
          </p:cNvSpPr>
          <p:nvPr>
            <p:ph type="pic" sz="quarter" idx="18" hasCustomPrompt="1"/>
          </p:nvPr>
        </p:nvSpPr>
        <p:spPr>
          <a:xfrm>
            <a:off x="6604000" y="4419600"/>
            <a:ext cx="1930400" cy="1295400"/>
          </a:xfrm>
          <a:effectLst/>
        </p:spPr>
        <p:txBody>
          <a:bodyPr/>
          <a:lstStyle>
            <a:lvl1pPr marL="0" indent="0">
              <a:buFontTx/>
              <a:buNone/>
              <a:defRPr sz="1100"/>
            </a:lvl1pPr>
          </a:lstStyle>
          <a:p>
            <a:r>
              <a:rPr lang="en-US" dirty="0"/>
              <a:t>160x147 logo</a:t>
            </a:r>
          </a:p>
        </p:txBody>
      </p:sp>
      <p:sp>
        <p:nvSpPr>
          <p:cNvPr id="15" name="Picture Placeholder 5"/>
          <p:cNvSpPr>
            <a:spLocks noGrp="1"/>
          </p:cNvSpPr>
          <p:nvPr>
            <p:ph type="pic" sz="quarter" idx="19" hasCustomPrompt="1"/>
          </p:nvPr>
        </p:nvSpPr>
        <p:spPr>
          <a:xfrm>
            <a:off x="9245600" y="1371600"/>
            <a:ext cx="1930400" cy="1295400"/>
          </a:xfr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a:lvl1pPr>
          </a:lstStyle>
          <a:p>
            <a:r>
              <a:rPr lang="en-US" dirty="0"/>
              <a:t>160x147 logo</a:t>
            </a:r>
          </a:p>
          <a:p>
            <a:endParaRPr lang="en-US" dirty="0"/>
          </a:p>
        </p:txBody>
      </p:sp>
      <p:sp>
        <p:nvSpPr>
          <p:cNvPr id="16" name="Picture Placeholder 5"/>
          <p:cNvSpPr>
            <a:spLocks noGrp="1"/>
          </p:cNvSpPr>
          <p:nvPr>
            <p:ph type="pic" sz="quarter" idx="20" hasCustomPrompt="1"/>
          </p:nvPr>
        </p:nvSpPr>
        <p:spPr>
          <a:xfrm>
            <a:off x="9245600" y="2895600"/>
            <a:ext cx="1930400" cy="1295400"/>
          </a:xfr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a:lvl1pPr>
          </a:lstStyle>
          <a:p>
            <a:r>
              <a:rPr lang="en-US" dirty="0"/>
              <a:t>160x147 logo</a:t>
            </a:r>
          </a:p>
          <a:p>
            <a:endParaRPr lang="en-US" dirty="0"/>
          </a:p>
        </p:txBody>
      </p:sp>
      <p:sp>
        <p:nvSpPr>
          <p:cNvPr id="17" name="Picture Placeholder 5"/>
          <p:cNvSpPr>
            <a:spLocks noGrp="1"/>
          </p:cNvSpPr>
          <p:nvPr>
            <p:ph type="pic" sz="quarter" idx="21" hasCustomPrompt="1"/>
          </p:nvPr>
        </p:nvSpPr>
        <p:spPr>
          <a:xfrm>
            <a:off x="9245600" y="4419600"/>
            <a:ext cx="1930400" cy="1295400"/>
          </a:xfrm>
          <a:effectLst/>
        </p:spPr>
        <p:txBody>
          <a:bodyPr/>
          <a:lstStyle>
            <a:lvl1pPr marL="0" indent="0">
              <a:buFontTx/>
              <a:buNone/>
              <a:defRPr sz="1100"/>
            </a:lvl1pPr>
          </a:lstStyle>
          <a:p>
            <a:r>
              <a:rPr lang="en-US" dirty="0"/>
              <a:t>160x147 logo</a:t>
            </a:r>
          </a:p>
        </p:txBody>
      </p:sp>
    </p:spTree>
    <p:extLst>
      <p:ext uri="{BB962C8B-B14F-4D97-AF65-F5344CB8AC3E}">
        <p14:creationId xmlns:p14="http://schemas.microsoft.com/office/powerpoint/2010/main" val="2172415816"/>
      </p:ext>
    </p:extLst>
  </p:cSld>
  <p:clrMapOvr>
    <a:masterClrMapping/>
  </p:clrMapOvr>
  <p:transition>
    <p:wipe dir="r"/>
  </p:transition>
  <p:extLst mod="1">
    <p:ext uri="{DCECCB84-F9BA-43D5-87BE-67443E8EF086}">
      <p15:sldGuideLst xmlns:p15="http://schemas.microsoft.com/office/powerpoint/2012/main">
        <p15:guide id="1" pos="576" userDrawn="1">
          <p15:clr>
            <a:srgbClr val="FBAE40"/>
          </p15:clr>
        </p15:guide>
        <p15:guide id="2" pos="1792" userDrawn="1">
          <p15:clr>
            <a:srgbClr val="FBAE40"/>
          </p15:clr>
        </p15:guide>
        <p15:guide id="3" pos="2368" userDrawn="1">
          <p15:clr>
            <a:srgbClr val="FBAE40"/>
          </p15:clr>
        </p15:guide>
        <p15:guide id="4" pos="7680" userDrawn="1">
          <p15:clr>
            <a:srgbClr val="FBAE40"/>
          </p15:clr>
        </p15:guide>
        <p15:guide id="5" pos="5376" userDrawn="1">
          <p15:clr>
            <a:srgbClr val="FBAE40"/>
          </p15:clr>
        </p15:guide>
        <p15:guide id="6" pos="5824" userDrawn="1">
          <p15:clr>
            <a:srgbClr val="FBAE40"/>
          </p15:clr>
        </p15:guide>
        <p15:guide id="7" pos="7040" userDrawn="1">
          <p15:clr>
            <a:srgbClr val="FBAE40"/>
          </p15:clr>
        </p15:guide>
        <p15:guide id="8" orient="horz" pos="864" userDrawn="1">
          <p15:clr>
            <a:srgbClr val="FBAE40"/>
          </p15:clr>
        </p15:guide>
        <p15:guide id="9" orient="horz" pos="1680" userDrawn="1">
          <p15:clr>
            <a:srgbClr val="FBAE40"/>
          </p15:clr>
        </p15:guide>
        <p15:guide id="10" orient="horz" pos="1824" userDrawn="1">
          <p15:clr>
            <a:srgbClr val="FBAE40"/>
          </p15:clr>
        </p15:guide>
        <p15:guide id="11" orient="horz" pos="2640" userDrawn="1">
          <p15:clr>
            <a:srgbClr val="FBAE40"/>
          </p15:clr>
        </p15:guide>
        <p15:guide id="12" orient="horz" pos="2784" userDrawn="1">
          <p15:clr>
            <a:srgbClr val="FBAE40"/>
          </p15:clr>
        </p15:guide>
        <p15:guide id="13" orient="horz" pos="3600" userDrawn="1">
          <p15:clr>
            <a:srgbClr val="FBAE40"/>
          </p15:clr>
        </p15:guide>
        <p15:guide id="14" orient="horz" pos="576" userDrawn="1">
          <p15:clr>
            <a:srgbClr val="FBAE40"/>
          </p15:clr>
        </p15:guide>
        <p15:guide id="15" pos="3584" userDrawn="1">
          <p15:clr>
            <a:srgbClr val="FBAE40"/>
          </p15:clr>
        </p15:guide>
        <p15:guide id="16" pos="4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27" name="Rectangle 2"/>
          <p:cNvSpPr>
            <a:spLocks noGrp="1" noChangeArrowheads="1"/>
          </p:cNvSpPr>
          <p:nvPr>
            <p:ph type="title"/>
          </p:nvPr>
        </p:nvSpPr>
        <p:spPr bwMode="auto">
          <a:xfrm>
            <a:off x="406400" y="381000"/>
            <a:ext cx="9501717" cy="4841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1320800" y="1752600"/>
            <a:ext cx="9550400" cy="3124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Bullet one</a:t>
            </a:r>
          </a:p>
          <a:p>
            <a:pPr lvl="0"/>
            <a:r>
              <a:rPr lang="en-US" dirty="0"/>
              <a:t>Bullet two</a:t>
            </a:r>
          </a:p>
          <a:p>
            <a:pPr lvl="0"/>
            <a:r>
              <a:rPr lang="en-US" dirty="0"/>
              <a:t>Bullet three</a:t>
            </a:r>
          </a:p>
          <a:p>
            <a:pPr lvl="0"/>
            <a:r>
              <a:rPr lang="en-US" dirty="0"/>
              <a:t>Bullet four</a:t>
            </a:r>
          </a:p>
          <a:p>
            <a:pPr lvl="0"/>
            <a:endParaRPr lang="en-US" dirty="0"/>
          </a:p>
        </p:txBody>
      </p:sp>
      <p:sp>
        <p:nvSpPr>
          <p:cNvPr id="7" name="Rectangle 5"/>
          <p:cNvSpPr txBox="1">
            <a:spLocks noChangeArrowheads="1"/>
          </p:cNvSpPr>
          <p:nvPr userDrawn="1"/>
        </p:nvSpPr>
        <p:spPr bwMode="auto">
          <a:xfrm>
            <a:off x="237067" y="6653894"/>
            <a:ext cx="372533" cy="138499"/>
          </a:xfrm>
          <a:prstGeom prst="rect">
            <a:avLst/>
          </a:prstGeom>
          <a:noFill/>
          <a:ln w="9525">
            <a:noFill/>
            <a:miter lim="800000"/>
            <a:headEnd/>
            <a:tailEnd/>
          </a:ln>
          <a:effectLst/>
        </p:spPr>
        <p:txBody>
          <a:bodyPr lIns="0" tIns="0" rIns="0" bIns="0">
            <a:spAutoFit/>
          </a:bodyPr>
          <a:lstStyle>
            <a:lvl1pPr algn="r" eaLnBrk="0" hangingPunct="0">
              <a:lnSpc>
                <a:spcPct val="100000"/>
              </a:lnSpc>
              <a:spcBef>
                <a:spcPct val="0"/>
              </a:spcBef>
              <a:defRPr sz="1000">
                <a:solidFill>
                  <a:schemeClr val="tx2"/>
                </a:solidFill>
              </a:defRPr>
            </a:lvl1pPr>
          </a:lstStyle>
          <a:p>
            <a:pPr algn="l">
              <a:defRPr/>
            </a:pPr>
            <a:fld id="{0EB639C4-AAB0-4043-B0CD-42F410298AB6}" type="slidenum">
              <a:rPr lang="en-US" sz="900" smtClean="0">
                <a:solidFill>
                  <a:schemeClr val="tx1"/>
                </a:solidFill>
                <a:cs typeface="+mn-cs"/>
              </a:rPr>
              <a:pPr algn="l">
                <a:defRPr/>
              </a:pPr>
              <a:t>‹#›</a:t>
            </a:fld>
            <a:endParaRPr lang="en-US" sz="900" dirty="0">
              <a:solidFill>
                <a:schemeClr val="tx1"/>
              </a:solidFill>
              <a:cs typeface="+mn-cs"/>
            </a:endParaRPr>
          </a:p>
        </p:txBody>
      </p:sp>
      <p:sp>
        <p:nvSpPr>
          <p:cNvPr id="10" name="Text Box 12"/>
          <p:cNvSpPr txBox="1">
            <a:spLocks noChangeArrowheads="1"/>
          </p:cNvSpPr>
          <p:nvPr userDrawn="1"/>
        </p:nvSpPr>
        <p:spPr bwMode="auto">
          <a:xfrm>
            <a:off x="787401" y="6653894"/>
            <a:ext cx="1973425" cy="138499"/>
          </a:xfrm>
          <a:prstGeom prst="rect">
            <a:avLst/>
          </a:prstGeom>
          <a:noFill/>
          <a:ln w="9525" algn="ctr">
            <a:noFill/>
            <a:miter lim="800000"/>
            <a:headEnd/>
            <a:tailEnd/>
          </a:ln>
          <a:effectLst/>
        </p:spPr>
        <p:txBody>
          <a:bodyPr wrap="square" lIns="0" tIns="0" rIns="0" bIns="0">
            <a:spAutoFit/>
          </a:bodyPr>
          <a:lstStyle/>
          <a:p>
            <a:pPr algn="l" eaLnBrk="0" hangingPunct="0">
              <a:lnSpc>
                <a:spcPct val="100000"/>
              </a:lnSpc>
              <a:spcBef>
                <a:spcPct val="0"/>
              </a:spcBef>
            </a:pPr>
            <a:r>
              <a:rPr lang="en-US" sz="900" dirty="0">
                <a:solidFill>
                  <a:schemeClr val="tx1"/>
                </a:solidFill>
                <a:cs typeface="Arial" charset="0"/>
              </a:rPr>
              <a:t>© 2015 ANSYS, Inc.</a:t>
            </a:r>
            <a:endParaRPr lang="en-US" sz="900" dirty="0">
              <a:solidFill>
                <a:schemeClr val="tx1"/>
              </a:solidFill>
            </a:endParaRPr>
          </a:p>
        </p:txBody>
      </p:sp>
      <p:sp>
        <p:nvSpPr>
          <p:cNvPr id="11" name="Text Box 13"/>
          <p:cNvSpPr txBox="1">
            <a:spLocks noChangeArrowheads="1"/>
          </p:cNvSpPr>
          <p:nvPr userDrawn="1"/>
        </p:nvSpPr>
        <p:spPr bwMode="auto">
          <a:xfrm>
            <a:off x="2760824" y="6653893"/>
            <a:ext cx="5512189" cy="138499"/>
          </a:xfrm>
          <a:prstGeom prst="rect">
            <a:avLst/>
          </a:prstGeom>
          <a:noFill/>
          <a:ln w="9525" algn="ctr">
            <a:noFill/>
            <a:miter lim="800000"/>
            <a:headEnd/>
            <a:tailEnd/>
          </a:ln>
          <a:effectLst/>
        </p:spPr>
        <p:txBody>
          <a:bodyPr wrap="square" lIns="0" tIns="0" rIns="0" bIns="0">
            <a:spAutoFit/>
          </a:bodyPr>
          <a:lstStyle/>
          <a:p>
            <a:pPr algn="l" eaLnBrk="0" hangingPunct="0">
              <a:lnSpc>
                <a:spcPct val="100000"/>
              </a:lnSpc>
              <a:spcBef>
                <a:spcPct val="0"/>
              </a:spcBef>
            </a:pPr>
            <a:fld id="{F4674F3A-4F60-4857-91A6-E62E4CF56F4B}" type="datetime4">
              <a:rPr lang="en-US" sz="900">
                <a:solidFill>
                  <a:schemeClr val="tx1"/>
                </a:solidFill>
              </a:rPr>
              <a:pPr algn="l" eaLnBrk="0" hangingPunct="0">
                <a:lnSpc>
                  <a:spcPct val="100000"/>
                </a:lnSpc>
                <a:spcBef>
                  <a:spcPct val="0"/>
                </a:spcBef>
              </a:pPr>
              <a:t>December 12, 2016</a:t>
            </a:fld>
            <a:endParaRPr lang="en-US" sz="900" dirty="0">
              <a:solidFill>
                <a:schemeClr val="tx1"/>
              </a:solidFill>
            </a:endParaRPr>
          </a:p>
        </p:txBody>
      </p:sp>
      <p:sp>
        <p:nvSpPr>
          <p:cNvPr id="12" name="Text Box 13"/>
          <p:cNvSpPr txBox="1">
            <a:spLocks noChangeArrowheads="1"/>
          </p:cNvSpPr>
          <p:nvPr userDrawn="1"/>
        </p:nvSpPr>
        <p:spPr bwMode="auto">
          <a:xfrm>
            <a:off x="5564420" y="6652405"/>
            <a:ext cx="5512189" cy="138499"/>
          </a:xfrm>
          <a:prstGeom prst="rect">
            <a:avLst/>
          </a:prstGeom>
          <a:noFill/>
          <a:ln w="9525" algn="ctr">
            <a:noFill/>
            <a:miter lim="800000"/>
            <a:headEnd/>
            <a:tailEnd/>
          </a:ln>
          <a:effectLst/>
        </p:spPr>
        <p:txBody>
          <a:bodyPr wrap="square" lIns="0" tIns="0" rIns="0" bIns="0">
            <a:spAutoFit/>
          </a:bodyPr>
          <a:lstStyle/>
          <a:p>
            <a:pPr algn="l" eaLnBrk="0" hangingPunct="0">
              <a:lnSpc>
                <a:spcPct val="100000"/>
              </a:lnSpc>
              <a:spcBef>
                <a:spcPct val="0"/>
              </a:spcBef>
            </a:pPr>
            <a:r>
              <a:rPr lang="en-US" sz="900" dirty="0">
                <a:solidFill>
                  <a:schemeClr val="tx1"/>
                </a:solidFill>
              </a:rPr>
              <a:t>ANSYS Confidential</a:t>
            </a:r>
          </a:p>
        </p:txBody>
      </p:sp>
      <p:pic>
        <p:nvPicPr>
          <p:cNvPr id="3" name="Picture 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883447" y="6101525"/>
            <a:ext cx="1314622" cy="423641"/>
          </a:xfrm>
          <a:prstGeom prst="rect">
            <a:avLst/>
          </a:prstGeom>
        </p:spPr>
      </p:pic>
    </p:spTree>
  </p:cSld>
  <p:clrMap bg1="lt1" tx1="dk1" bg2="lt2" tx2="dk2" accent1="accent1" accent2="accent2" accent3="accent3" accent4="accent4" accent5="accent5" accent6="accent6" hlink="hlink" folHlink="folHlink"/>
  <p:sldLayoutIdLst>
    <p:sldLayoutId id="2147483684" r:id="rId1"/>
    <p:sldLayoutId id="2147483686" r:id="rId2"/>
    <p:sldLayoutId id="2147483687" r:id="rId3"/>
    <p:sldLayoutId id="2147483665" r:id="rId4"/>
    <p:sldLayoutId id="2147483675" r:id="rId5"/>
    <p:sldLayoutId id="2147483676" r:id="rId6"/>
    <p:sldLayoutId id="2147483685" r:id="rId7"/>
    <p:sldLayoutId id="2147483677" r:id="rId8"/>
    <p:sldLayoutId id="2147483678" r:id="rId9"/>
    <p:sldLayoutId id="2147483679" r:id="rId10"/>
    <p:sldLayoutId id="2147483680" r:id="rId11"/>
    <p:sldLayoutId id="2147483681" r:id="rId12"/>
    <p:sldLayoutId id="2147483682" r:id="rId13"/>
    <p:sldLayoutId id="2147483683" r:id="rId14"/>
    <p:sldLayoutId id="2147483688" r:id="rId15"/>
  </p:sldLayoutIdLst>
  <p:transition>
    <p:wipe dir="r"/>
  </p:transition>
  <p:txStyles>
    <p:titleStyle>
      <a:lvl1pPr algn="l" rtl="0" eaLnBrk="1" fontAlgn="base" hangingPunct="1">
        <a:lnSpc>
          <a:spcPct val="90000"/>
        </a:lnSpc>
        <a:spcBef>
          <a:spcPct val="0"/>
        </a:spcBef>
        <a:spcAft>
          <a:spcPct val="0"/>
        </a:spcAft>
        <a:defRPr sz="3200" b="1">
          <a:solidFill>
            <a:schemeClr val="tx1"/>
          </a:solidFill>
          <a:latin typeface="Calibri" pitchFamily="34" charset="0"/>
          <a:ea typeface="+mj-ea"/>
          <a:cs typeface="Calibri" pitchFamily="34" charset="0"/>
        </a:defRPr>
      </a:lvl1pPr>
      <a:lvl2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2pPr>
      <a:lvl3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3pPr>
      <a:lvl4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4pPr>
      <a:lvl5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342900" indent="-342900" algn="l" rtl="0" eaLnBrk="1" fontAlgn="base" hangingPunct="1">
        <a:lnSpc>
          <a:spcPct val="100000"/>
        </a:lnSpc>
        <a:spcBef>
          <a:spcPts val="1200"/>
        </a:spcBef>
        <a:spcAft>
          <a:spcPct val="0"/>
        </a:spcAft>
        <a:buClr>
          <a:schemeClr val="tx1"/>
        </a:buClr>
        <a:buFont typeface="Arial" panose="020B0604020202020204" pitchFamily="34" charset="0"/>
        <a:buChar char="•"/>
        <a:defRPr sz="2400" b="1">
          <a:solidFill>
            <a:schemeClr val="tx1"/>
          </a:solidFill>
          <a:latin typeface="Calibri" pitchFamily="34" charset="0"/>
          <a:ea typeface="+mn-ea"/>
          <a:cs typeface="Calibri" pitchFamily="34" charset="0"/>
        </a:defRPr>
      </a:lvl1pPr>
      <a:lvl2pPr marL="228600" indent="-228600" algn="l" rtl="0" eaLnBrk="1" fontAlgn="base" hangingPunct="1">
        <a:lnSpc>
          <a:spcPct val="95000"/>
        </a:lnSpc>
        <a:spcBef>
          <a:spcPct val="25000"/>
        </a:spcBef>
        <a:spcAft>
          <a:spcPct val="0"/>
        </a:spcAft>
        <a:buClrTx/>
        <a:buSzPct val="120000"/>
        <a:buFont typeface="Arial" charset="0"/>
        <a:buChar char="•"/>
        <a:defRPr b="1">
          <a:solidFill>
            <a:schemeClr val="tx1"/>
          </a:solidFill>
          <a:latin typeface="Calibri" pitchFamily="34" charset="0"/>
          <a:cs typeface="Calibri" pitchFamily="34" charset="0"/>
        </a:defRPr>
      </a:lvl2pPr>
      <a:lvl3pPr marL="457200" indent="-228600" algn="l" rtl="0" eaLnBrk="1" fontAlgn="base" hangingPunct="1">
        <a:lnSpc>
          <a:spcPct val="95000"/>
        </a:lnSpc>
        <a:spcBef>
          <a:spcPct val="25000"/>
        </a:spcBef>
        <a:spcAft>
          <a:spcPct val="0"/>
        </a:spcAft>
        <a:buClrTx/>
        <a:buFont typeface="Calibri" pitchFamily="34" charset="0"/>
        <a:buChar char="–"/>
        <a:defRPr b="1">
          <a:solidFill>
            <a:schemeClr val="tx1"/>
          </a:solidFill>
          <a:latin typeface="Calibri" pitchFamily="34" charset="0"/>
          <a:cs typeface="Calibri" pitchFamily="34" charset="0"/>
        </a:defRPr>
      </a:lvl3pPr>
      <a:lvl4pPr marL="687388" indent="-225425" algn="l" rtl="0" eaLnBrk="1" fontAlgn="base" hangingPunct="1">
        <a:lnSpc>
          <a:spcPct val="95000"/>
        </a:lnSpc>
        <a:spcBef>
          <a:spcPct val="25000"/>
        </a:spcBef>
        <a:spcAft>
          <a:spcPct val="0"/>
        </a:spcAft>
        <a:buClrTx/>
        <a:buFont typeface="Arial" pitchFamily="34" charset="0"/>
        <a:buChar char="•"/>
        <a:defRPr b="1">
          <a:solidFill>
            <a:schemeClr val="tx1"/>
          </a:solidFill>
          <a:latin typeface="Calibri" pitchFamily="34" charset="0"/>
          <a:cs typeface="Calibri" pitchFamily="34" charset="0"/>
        </a:defRPr>
      </a:lvl4pPr>
      <a:lvl5pPr marL="914400" indent="-227013" algn="l" rtl="0" eaLnBrk="1" fontAlgn="base" hangingPunct="1">
        <a:lnSpc>
          <a:spcPct val="95000"/>
        </a:lnSpc>
        <a:spcBef>
          <a:spcPct val="25000"/>
        </a:spcBef>
        <a:spcAft>
          <a:spcPct val="0"/>
        </a:spcAft>
        <a:buClr>
          <a:schemeClr val="accent1"/>
        </a:buClr>
        <a:buFont typeface="Calibri" pitchFamily="34" charset="0"/>
        <a:buChar char="–"/>
        <a:defRPr sz="1600" b="1">
          <a:solidFill>
            <a:schemeClr val="tx1"/>
          </a:solidFill>
          <a:latin typeface="Calibri" pitchFamily="34" charset="0"/>
          <a:cs typeface="Calibri" pitchFamily="34" charset="0"/>
        </a:defRPr>
      </a:lvl5pPr>
      <a:lvl6pPr marL="22288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6pPr>
      <a:lvl7pPr marL="26860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7pPr>
      <a:lvl8pPr marL="31432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8pPr>
      <a:lvl9pPr marL="36004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56" userDrawn="1">
          <p15:clr>
            <a:srgbClr val="F26B43"/>
          </p15:clr>
        </p15:guide>
        <p15:guide id="2" orient="horz"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720975" y="2799732"/>
            <a:ext cx="6750051" cy="886397"/>
          </a:xfrm>
        </p:spPr>
        <p:txBody>
          <a:bodyPr/>
          <a:lstStyle/>
          <a:p>
            <a:r>
              <a:rPr lang="en-US" dirty="0"/>
              <a:t>Evaluating The Wind Resource From Rotor Equivalent Wind Speeds</a:t>
            </a:r>
          </a:p>
        </p:txBody>
      </p:sp>
      <p:pic>
        <p:nvPicPr>
          <p:cNvPr id="4" name="Picture 3" descr="Gesail_view_from_East_zoomedIn_Streamline_tubes"/>
          <p:cNvPicPr>
            <a:picLocks noChangeAspect="1" noChangeArrowheads="1"/>
          </p:cNvPicPr>
          <p:nvPr/>
        </p:nvPicPr>
        <p:blipFill>
          <a:blip r:embed="rId2">
            <a:extLst>
              <a:ext uri="{28A0092B-C50C-407E-A947-70E740481C1C}">
                <a14:useLocalDpi xmlns:a14="http://schemas.microsoft.com/office/drawing/2010/main" val="0"/>
              </a:ext>
            </a:extLst>
          </a:blip>
          <a:srcRect t="8333" b="9334"/>
          <a:stretch>
            <a:fillRect/>
          </a:stretch>
        </p:blipFill>
        <p:spPr bwMode="auto">
          <a:xfrm>
            <a:off x="0" y="4114800"/>
            <a:ext cx="12192000" cy="249946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extLst/>
        </p:spPr>
      </p:pic>
      <p:sp>
        <p:nvSpPr>
          <p:cNvPr id="5" name="Rectangle 4"/>
          <p:cNvSpPr/>
          <p:nvPr/>
        </p:nvSpPr>
        <p:spPr bwMode="auto">
          <a:xfrm>
            <a:off x="9471026" y="3352800"/>
            <a:ext cx="2720974" cy="914400"/>
          </a:xfrm>
          <a:prstGeom prst="rect">
            <a:avLst/>
          </a:prstGeom>
          <a:solidFill>
            <a:schemeClr val="bg1"/>
          </a:solidFill>
          <a:ln w="12700" cap="sq" algn="ctr">
            <a:no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3" name="Subtitle 2"/>
          <p:cNvSpPr>
            <a:spLocks noGrp="1"/>
          </p:cNvSpPr>
          <p:nvPr>
            <p:ph type="subTitle" sz="quarter" idx="1"/>
          </p:nvPr>
        </p:nvSpPr>
        <p:spPr>
          <a:xfrm>
            <a:off x="2529417" y="3821668"/>
            <a:ext cx="7133167" cy="692497"/>
          </a:xfrm>
        </p:spPr>
        <p:txBody>
          <a:bodyPr/>
          <a:lstStyle/>
          <a:p>
            <a:r>
              <a:rPr lang="en-US" sz="2000" dirty="0"/>
              <a:t>Christiane Montavon </a:t>
            </a:r>
          </a:p>
          <a:p>
            <a:r>
              <a:rPr lang="en-US" sz="2000" dirty="0"/>
              <a:t>Lead Consultancy Engineer</a:t>
            </a:r>
          </a:p>
        </p:txBody>
      </p:sp>
      <p:sp>
        <p:nvSpPr>
          <p:cNvPr id="6" name="TextBox 5"/>
          <p:cNvSpPr txBox="1"/>
          <p:nvPr/>
        </p:nvSpPr>
        <p:spPr bwMode="auto">
          <a:xfrm>
            <a:off x="11049000" y="6324600"/>
            <a:ext cx="1143000" cy="276999"/>
          </a:xfrm>
          <a:prstGeom prst="rect">
            <a:avLst/>
          </a:prstGeom>
          <a:noFill/>
          <a:ln w="12700" cap="sq" algn="ctr">
            <a:noFill/>
            <a:miter lim="800000"/>
            <a:headEnd/>
            <a:tailEnd/>
          </a:ln>
          <a:effectLst/>
        </p:spPr>
        <p:txBody>
          <a:bodyPr wrap="square" rtlCol="0">
            <a:spAutoFit/>
          </a:bodyPr>
          <a:lstStyle/>
          <a:p>
            <a:r>
              <a:rPr lang="en-GB" sz="1200" b="1" dirty="0">
                <a:latin typeface="Calibri" pitchFamily="34" charset="0"/>
                <a:cs typeface="Calibri" pitchFamily="34" charset="0"/>
              </a:rPr>
              <a:t>WindModeller</a:t>
            </a:r>
          </a:p>
        </p:txBody>
      </p:sp>
    </p:spTree>
    <p:extLst>
      <p:ext uri="{BB962C8B-B14F-4D97-AF65-F5344CB8AC3E}">
        <p14:creationId xmlns:p14="http://schemas.microsoft.com/office/powerpoint/2010/main" val="189606940"/>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Purely neutral results, Hill half-width of 500m</a:t>
            </a:r>
            <a:endParaRPr lang="en-GB" sz="2800" dirty="0"/>
          </a:p>
        </p:txBody>
      </p:sp>
      <p:sp>
        <p:nvSpPr>
          <p:cNvPr id="3" name="Text Placeholder 2"/>
          <p:cNvSpPr>
            <a:spLocks noGrp="1"/>
          </p:cNvSpPr>
          <p:nvPr>
            <p:ph type="body" sz="quarter" idx="11"/>
          </p:nvPr>
        </p:nvSpPr>
        <p:spPr>
          <a:xfrm>
            <a:off x="812800" y="1752600"/>
            <a:ext cx="6045200" cy="3124200"/>
          </a:xfrm>
        </p:spPr>
        <p:txBody>
          <a:bodyPr/>
          <a:lstStyle/>
          <a:p>
            <a:r>
              <a:rPr lang="en-GB" dirty="0"/>
              <a:t>Ratio of available energy through rotor from REWS and from hub wind speed, plotted vs distance from hill top, for various hill heights</a:t>
            </a:r>
          </a:p>
          <a:p>
            <a:pPr lvl="1"/>
            <a:r>
              <a:rPr lang="en-GB" dirty="0"/>
              <a:t>Except for hill height of 500m, ratio generally just below 1 upstream of the hill top</a:t>
            </a:r>
          </a:p>
          <a:p>
            <a:pPr lvl="1"/>
            <a:r>
              <a:rPr lang="en-GB" dirty="0"/>
              <a:t>Downstream of the hill top, ratio monotonically decreases for cases without flow separation. Stronger decrease for higher hill height.</a:t>
            </a:r>
          </a:p>
          <a:p>
            <a:pPr lvl="1"/>
            <a:r>
              <a:rPr lang="en-GB" dirty="0"/>
              <a:t>Cases with separation show reduction of ratio to ~ 0.94, before the ratio jumps to very high values (beyond scale) when the hub height gets in separated flow region.</a:t>
            </a:r>
          </a:p>
          <a:p>
            <a:pPr lvl="1"/>
            <a:endParaRPr lang="en-GB" dirty="0"/>
          </a:p>
        </p:txBody>
      </p:sp>
      <p:pic>
        <p:nvPicPr>
          <p:cNvPr id="4" name="Picture 3"/>
          <p:cNvPicPr>
            <a:picLocks noChangeAspect="1"/>
          </p:cNvPicPr>
          <p:nvPr/>
        </p:nvPicPr>
        <p:blipFill>
          <a:blip r:embed="rId2"/>
          <a:stretch>
            <a:fillRect/>
          </a:stretch>
        </p:blipFill>
        <p:spPr>
          <a:xfrm>
            <a:off x="7147861" y="1371600"/>
            <a:ext cx="4967939" cy="3363820"/>
          </a:xfrm>
          <a:prstGeom prst="rect">
            <a:avLst/>
          </a:prstGeom>
        </p:spPr>
      </p:pic>
      <p:sp>
        <p:nvSpPr>
          <p:cNvPr id="8" name="TextBox 7"/>
          <p:cNvSpPr txBox="1"/>
          <p:nvPr/>
        </p:nvSpPr>
        <p:spPr bwMode="auto">
          <a:xfrm>
            <a:off x="7147860" y="4737318"/>
            <a:ext cx="4663140" cy="1323439"/>
          </a:xfrm>
          <a:prstGeom prst="rect">
            <a:avLst/>
          </a:prstGeom>
          <a:noFill/>
          <a:ln w="12700" cap="sq" algn="ctr">
            <a:noFill/>
            <a:miter lim="800000"/>
            <a:headEnd/>
            <a:tailEnd/>
          </a:ln>
          <a:effectLst/>
        </p:spPr>
        <p:txBody>
          <a:bodyPr wrap="square" rtlCol="0">
            <a:spAutoFit/>
          </a:bodyPr>
          <a:lstStyle/>
          <a:p>
            <a:pPr marL="285750" indent="-285750">
              <a:buFont typeface="Wingdings" panose="05000000000000000000" pitchFamily="2" charset="2"/>
              <a:buChar char="à"/>
            </a:pPr>
            <a:r>
              <a:rPr lang="en-GB" sz="1600" b="1" dirty="0">
                <a:solidFill>
                  <a:srgbClr val="FF0000"/>
                </a:solidFill>
                <a:latin typeface="Calibri" pitchFamily="34" charset="0"/>
                <a:cs typeface="Calibri" pitchFamily="34" charset="0"/>
              </a:rPr>
              <a:t>Available energy from hub height wind speed can exceed available energy in flow (from REWS) by up to ~ 5-6% in the wake of the hill.</a:t>
            </a:r>
          </a:p>
          <a:p>
            <a:pPr marL="285750" indent="-285750">
              <a:buFont typeface="Wingdings" panose="05000000000000000000" pitchFamily="2" charset="2"/>
              <a:buChar char="à"/>
            </a:pPr>
            <a:r>
              <a:rPr lang="en-GB" sz="1600" b="1" dirty="0">
                <a:solidFill>
                  <a:srgbClr val="FF0000"/>
                </a:solidFill>
                <a:latin typeface="Calibri" pitchFamily="34" charset="0"/>
                <a:cs typeface="Calibri" pitchFamily="34" charset="0"/>
              </a:rPr>
              <a:t>Cases where REWS significantly exceeds </a:t>
            </a:r>
            <a:r>
              <a:rPr lang="en-GB" sz="1600" b="1" dirty="0" err="1">
                <a:solidFill>
                  <a:srgbClr val="FF0000"/>
                </a:solidFill>
                <a:latin typeface="Calibri" pitchFamily="34" charset="0"/>
                <a:cs typeface="Calibri" pitchFamily="34" charset="0"/>
              </a:rPr>
              <a:t>Uhub</a:t>
            </a:r>
            <a:r>
              <a:rPr lang="en-GB" sz="1600" b="1" dirty="0">
                <a:solidFill>
                  <a:srgbClr val="FF0000"/>
                </a:solidFill>
                <a:latin typeface="Calibri" pitchFamily="34" charset="0"/>
                <a:cs typeface="Calibri" pitchFamily="34" charset="0"/>
              </a:rPr>
              <a:t> correspond to locations in separated flow region.</a:t>
            </a:r>
          </a:p>
        </p:txBody>
      </p:sp>
    </p:spTree>
    <p:extLst>
      <p:ext uri="{BB962C8B-B14F-4D97-AF65-F5344CB8AC3E}">
        <p14:creationId xmlns:p14="http://schemas.microsoft.com/office/powerpoint/2010/main" val="9039631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3064" b="3064"/>
          <a:stretch>
            <a:fillRect/>
          </a:stretch>
        </p:blipFill>
        <p:spPr/>
      </p:pic>
      <p:pic>
        <p:nvPicPr>
          <p:cNvPr id="16" name="Picture Placeholder 15"/>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3064" b="3064"/>
          <a:stretch>
            <a:fillRect/>
          </a:stretch>
        </p:blipFill>
        <p:spPr/>
      </p:pic>
      <p:pic>
        <p:nvPicPr>
          <p:cNvPr id="18" name="Picture Placeholder 17"/>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t="3064" b="3064"/>
          <a:stretch>
            <a:fillRect/>
          </a:stretch>
        </p:blipFill>
        <p:spPr/>
      </p:pic>
      <p:sp>
        <p:nvSpPr>
          <p:cNvPr id="5" name="Title 4"/>
          <p:cNvSpPr>
            <a:spLocks noGrp="1"/>
          </p:cNvSpPr>
          <p:nvPr>
            <p:ph type="title"/>
          </p:nvPr>
        </p:nvSpPr>
        <p:spPr>
          <a:xfrm>
            <a:off x="457200" y="381000"/>
            <a:ext cx="9296400" cy="484188"/>
          </a:xfrm>
        </p:spPr>
        <p:txBody>
          <a:bodyPr/>
          <a:lstStyle/>
          <a:p>
            <a:r>
              <a:rPr lang="en-US" sz="2800" dirty="0"/>
              <a:t>Stable conditions above boundary layer, neutral surface layer</a:t>
            </a:r>
          </a:p>
        </p:txBody>
      </p:sp>
      <p:sp>
        <p:nvSpPr>
          <p:cNvPr id="38" name="Text Placeholder 37"/>
          <p:cNvSpPr>
            <a:spLocks noGrp="1"/>
          </p:cNvSpPr>
          <p:nvPr>
            <p:ph type="body" sz="quarter" idx="16"/>
          </p:nvPr>
        </p:nvSpPr>
        <p:spPr/>
        <p:txBody>
          <a:bodyPr/>
          <a:lstStyle/>
          <a:p>
            <a:r>
              <a:rPr lang="en-US" dirty="0"/>
              <a:t>H = 100m,     max slope 12%, ~7°</a:t>
            </a:r>
          </a:p>
        </p:txBody>
      </p:sp>
      <p:sp>
        <p:nvSpPr>
          <p:cNvPr id="39" name="Text Placeholder 38"/>
          <p:cNvSpPr>
            <a:spLocks noGrp="1"/>
          </p:cNvSpPr>
          <p:nvPr>
            <p:ph type="body" sz="quarter" idx="17"/>
          </p:nvPr>
        </p:nvSpPr>
        <p:spPr/>
        <p:txBody>
          <a:bodyPr/>
          <a:lstStyle/>
          <a:p>
            <a:r>
              <a:rPr lang="en-US" dirty="0"/>
              <a:t>H = 200m,     max slope 24%, ~13.5° </a:t>
            </a:r>
          </a:p>
          <a:p>
            <a:endParaRPr lang="en-US" dirty="0"/>
          </a:p>
        </p:txBody>
      </p:sp>
      <p:sp>
        <p:nvSpPr>
          <p:cNvPr id="40" name="Text Placeholder 39"/>
          <p:cNvSpPr>
            <a:spLocks noGrp="1"/>
          </p:cNvSpPr>
          <p:nvPr>
            <p:ph type="body" sz="quarter" idx="18"/>
          </p:nvPr>
        </p:nvSpPr>
        <p:spPr/>
        <p:txBody>
          <a:bodyPr/>
          <a:lstStyle/>
          <a:p>
            <a:r>
              <a:rPr lang="en-US" dirty="0"/>
              <a:t>H = 300m,     max slope 36%, ~20°</a:t>
            </a:r>
          </a:p>
          <a:p>
            <a:endParaRPr lang="en-US" dirty="0"/>
          </a:p>
          <a:p>
            <a:endParaRPr lang="en-US" dirty="0"/>
          </a:p>
        </p:txBody>
      </p:sp>
      <p:sp>
        <p:nvSpPr>
          <p:cNvPr id="41" name="Text Placeholder 40"/>
          <p:cNvSpPr>
            <a:spLocks noGrp="1"/>
          </p:cNvSpPr>
          <p:nvPr>
            <p:ph type="body" sz="quarter" idx="19"/>
          </p:nvPr>
        </p:nvSpPr>
        <p:spPr/>
        <p:txBody>
          <a:bodyPr/>
          <a:lstStyle/>
          <a:p>
            <a:r>
              <a:rPr lang="en-US" dirty="0"/>
              <a:t>H = 400m,     max slope 48%, ~26°</a:t>
            </a:r>
          </a:p>
          <a:p>
            <a:endParaRPr lang="en-US" dirty="0"/>
          </a:p>
          <a:p>
            <a:endParaRPr lang="en-US" dirty="0"/>
          </a:p>
        </p:txBody>
      </p:sp>
      <p:sp>
        <p:nvSpPr>
          <p:cNvPr id="42" name="Text Placeholder 41"/>
          <p:cNvSpPr>
            <a:spLocks noGrp="1"/>
          </p:cNvSpPr>
          <p:nvPr>
            <p:ph type="body" sz="quarter" idx="20"/>
          </p:nvPr>
        </p:nvSpPr>
        <p:spPr/>
        <p:txBody>
          <a:bodyPr/>
          <a:lstStyle/>
          <a:p>
            <a:r>
              <a:rPr lang="en-US" dirty="0"/>
              <a:t>H = 500m,     max slope 60%, ~31°</a:t>
            </a:r>
          </a:p>
          <a:p>
            <a:endParaRPr lang="en-US" dirty="0"/>
          </a:p>
          <a:p>
            <a:endParaRPr lang="en-US" dirty="0"/>
          </a:p>
        </p:txBody>
      </p:sp>
      <p:sp>
        <p:nvSpPr>
          <p:cNvPr id="43" name="Text Placeholder 42"/>
          <p:cNvSpPr>
            <a:spLocks noGrp="1"/>
          </p:cNvSpPr>
          <p:nvPr>
            <p:ph type="body" sz="quarter" idx="21"/>
          </p:nvPr>
        </p:nvSpPr>
        <p:spPr>
          <a:xfrm>
            <a:off x="8153399" y="3886200"/>
            <a:ext cx="3451577" cy="2286000"/>
          </a:xfrm>
        </p:spPr>
        <p:txBody>
          <a:bodyPr/>
          <a:lstStyle/>
          <a:p>
            <a:r>
              <a:rPr lang="en-US" dirty="0"/>
              <a:t>U velocity component</a:t>
            </a:r>
          </a:p>
          <a:p>
            <a:r>
              <a:rPr lang="en-US" dirty="0"/>
              <a:t>Vertical lines @ hill top, 1D, 2D, 5D and 10D downstream of hill top</a:t>
            </a:r>
          </a:p>
          <a:p>
            <a:r>
              <a:rPr lang="en-US" dirty="0"/>
              <a:t>Terrain following line indicates hub height 70m above ground level (AGL)</a:t>
            </a:r>
          </a:p>
          <a:p>
            <a:r>
              <a:rPr lang="en-US" dirty="0"/>
              <a:t>Compared to purely neutral case :</a:t>
            </a:r>
          </a:p>
          <a:p>
            <a:pPr marL="171450" indent="-171450">
              <a:buFont typeface="Arial" panose="020B0604020202020204" pitchFamily="34" charset="0"/>
              <a:buChar char="•"/>
            </a:pPr>
            <a:r>
              <a:rPr lang="en-US" dirty="0"/>
              <a:t>Stronger speed up.</a:t>
            </a:r>
          </a:p>
          <a:p>
            <a:pPr marL="171450" indent="-171450">
              <a:buFont typeface="Arial" panose="020B0604020202020204" pitchFamily="34" charset="0"/>
              <a:buChar char="•"/>
            </a:pPr>
            <a:r>
              <a:rPr lang="en-US" dirty="0"/>
              <a:t>Reduced size of flow separation regions compared to purely neutral case. </a:t>
            </a:r>
          </a:p>
        </p:txBody>
      </p:sp>
      <p:cxnSp>
        <p:nvCxnSpPr>
          <p:cNvPr id="32" name="Straight Connector 31"/>
          <p:cNvCxnSpPr/>
          <p:nvPr/>
        </p:nvCxnSpPr>
        <p:spPr bwMode="auto">
          <a:xfrm>
            <a:off x="2828662" y="4984575"/>
            <a:ext cx="1244574" cy="235818"/>
          </a:xfrm>
          <a:prstGeom prst="line">
            <a:avLst/>
          </a:prstGeom>
          <a:solidFill>
            <a:schemeClr val="accent2"/>
          </a:solidFill>
          <a:ln w="19050" cap="sq" cmpd="sng" algn="ctr">
            <a:solidFill>
              <a:srgbClr val="FF0000"/>
            </a:solidFill>
            <a:prstDash val="solid"/>
            <a:round/>
            <a:headEnd type="none" w="med" len="med"/>
            <a:tailEnd type="none" w="med" len="med"/>
          </a:ln>
          <a:effectLst/>
        </p:spPr>
      </p:cxnSp>
      <p:cxnSp>
        <p:nvCxnSpPr>
          <p:cNvPr id="34" name="Straight Connector 33"/>
          <p:cNvCxnSpPr/>
          <p:nvPr/>
        </p:nvCxnSpPr>
        <p:spPr bwMode="auto">
          <a:xfrm>
            <a:off x="6542116" y="4879571"/>
            <a:ext cx="1379913" cy="266007"/>
          </a:xfrm>
          <a:prstGeom prst="line">
            <a:avLst/>
          </a:prstGeom>
          <a:solidFill>
            <a:schemeClr val="accent2"/>
          </a:solidFill>
          <a:ln w="19050" cap="sq" cmpd="sng" algn="ctr">
            <a:solidFill>
              <a:srgbClr val="FF0000"/>
            </a:solidFill>
            <a:prstDash val="solid"/>
            <a:round/>
            <a:headEnd type="none" w="med" len="med"/>
            <a:tailEnd type="none" w="med" len="med"/>
          </a:ln>
          <a:effectLst/>
        </p:spPr>
      </p:cxnSp>
      <p:sp>
        <p:nvSpPr>
          <p:cNvPr id="37" name="TextBox 36"/>
          <p:cNvSpPr txBox="1"/>
          <p:nvPr/>
        </p:nvSpPr>
        <p:spPr bwMode="auto">
          <a:xfrm>
            <a:off x="4419600" y="5895202"/>
            <a:ext cx="2586446" cy="276999"/>
          </a:xfrm>
          <a:prstGeom prst="rect">
            <a:avLst/>
          </a:prstGeom>
          <a:noFill/>
          <a:ln w="12700" cap="sq" algn="ctr">
            <a:noFill/>
            <a:miter lim="800000"/>
            <a:headEnd/>
            <a:tailEnd/>
          </a:ln>
          <a:effectLst/>
        </p:spPr>
        <p:txBody>
          <a:bodyPr wrap="square" rtlCol="0">
            <a:spAutoFit/>
          </a:bodyPr>
          <a:lstStyle/>
          <a:p>
            <a:r>
              <a:rPr lang="en-GB" sz="1200" b="1" dirty="0">
                <a:solidFill>
                  <a:srgbClr val="FF0000"/>
                </a:solidFill>
                <a:latin typeface="Calibri" pitchFamily="34" charset="0"/>
                <a:cs typeface="Calibri" pitchFamily="34" charset="0"/>
              </a:rPr>
              <a:t>Separated flow region below red line</a:t>
            </a:r>
          </a:p>
        </p:txBody>
      </p:sp>
      <p:sp>
        <p:nvSpPr>
          <p:cNvPr id="50" name="TextBox 49"/>
          <p:cNvSpPr txBox="1"/>
          <p:nvPr/>
        </p:nvSpPr>
        <p:spPr bwMode="auto">
          <a:xfrm>
            <a:off x="533400" y="5895202"/>
            <a:ext cx="2586446" cy="276999"/>
          </a:xfrm>
          <a:prstGeom prst="rect">
            <a:avLst/>
          </a:prstGeom>
          <a:noFill/>
          <a:ln w="12700" cap="sq" algn="ctr">
            <a:noFill/>
            <a:miter lim="800000"/>
            <a:headEnd/>
            <a:tailEnd/>
          </a:ln>
          <a:effectLst/>
        </p:spPr>
        <p:txBody>
          <a:bodyPr wrap="square" rtlCol="0">
            <a:spAutoFit/>
          </a:bodyPr>
          <a:lstStyle/>
          <a:p>
            <a:r>
              <a:rPr lang="en-GB" sz="1200" b="1" dirty="0">
                <a:solidFill>
                  <a:srgbClr val="FF0000"/>
                </a:solidFill>
                <a:latin typeface="Calibri" pitchFamily="34" charset="0"/>
                <a:cs typeface="Calibri" pitchFamily="34" charset="0"/>
              </a:rPr>
              <a:t>Separated flow region below red line</a:t>
            </a:r>
          </a:p>
        </p:txBody>
      </p:sp>
      <p:pic>
        <p:nvPicPr>
          <p:cNvPr id="13" name="Picture Placeholder 12"/>
          <p:cNvPicPr>
            <a:picLocks noGrp="1" noChangeAspect="1"/>
          </p:cNvPicPr>
          <p:nvPr>
            <p:ph type="pic" sz="quarter" idx="10"/>
          </p:nvPr>
        </p:nvPicPr>
        <p:blipFill>
          <a:blip r:embed="rId6" cstate="print">
            <a:extLst>
              <a:ext uri="{28A0092B-C50C-407E-A947-70E740481C1C}">
                <a14:useLocalDpi xmlns:a14="http://schemas.microsoft.com/office/drawing/2010/main" val="0"/>
              </a:ext>
            </a:extLst>
          </a:blip>
          <a:srcRect t="3064" b="3064"/>
          <a:stretch>
            <a:fillRect/>
          </a:stretch>
        </p:blipFill>
        <p:spPr/>
      </p:pic>
      <p:pic>
        <p:nvPicPr>
          <p:cNvPr id="14" name="Picture Placeholder 13"/>
          <p:cNvPicPr>
            <a:picLocks noGrp="1" noChangeAspect="1"/>
          </p:cNvPicPr>
          <p:nvPr>
            <p:ph type="pic" sz="quarter" idx="12"/>
          </p:nvPr>
        </p:nvPicPr>
        <p:blipFill>
          <a:blip r:embed="rId7" cstate="print">
            <a:extLst>
              <a:ext uri="{28A0092B-C50C-407E-A947-70E740481C1C}">
                <a14:useLocalDpi xmlns:a14="http://schemas.microsoft.com/office/drawing/2010/main" val="0"/>
              </a:ext>
            </a:extLst>
          </a:blip>
          <a:srcRect t="3064" b="3064"/>
          <a:stretch>
            <a:fillRect/>
          </a:stretch>
        </p:blipFill>
        <p:spPr/>
      </p:pic>
    </p:spTree>
    <p:extLst>
      <p:ext uri="{BB962C8B-B14F-4D97-AF65-F5344CB8AC3E}">
        <p14:creationId xmlns:p14="http://schemas.microsoft.com/office/powerpoint/2010/main" val="2791305179"/>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14798" b="14798"/>
          <a:stretch>
            <a:fillRect/>
          </a:stretch>
        </p:blipFill>
        <p:spPr/>
      </p:pic>
      <p:pic>
        <p:nvPicPr>
          <p:cNvPr id="10" name="Picture Placeholder 9"/>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4798" b="14798"/>
          <a:stretch>
            <a:fillRect/>
          </a:stretch>
        </p:blipFill>
        <p:spPr/>
      </p:pic>
      <p:sp>
        <p:nvSpPr>
          <p:cNvPr id="5" name="Title 4"/>
          <p:cNvSpPr>
            <a:spLocks noGrp="1"/>
          </p:cNvSpPr>
          <p:nvPr>
            <p:ph type="title"/>
          </p:nvPr>
        </p:nvSpPr>
        <p:spPr>
          <a:xfrm>
            <a:off x="457200" y="381000"/>
            <a:ext cx="9296400" cy="484188"/>
          </a:xfrm>
        </p:spPr>
        <p:txBody>
          <a:bodyPr/>
          <a:lstStyle/>
          <a:p>
            <a:r>
              <a:rPr lang="en-US" sz="2800" dirty="0"/>
              <a:t>As previous slide, zoomed out, showing standing gravity waves</a:t>
            </a:r>
          </a:p>
        </p:txBody>
      </p:sp>
      <p:sp>
        <p:nvSpPr>
          <p:cNvPr id="38" name="Text Placeholder 37"/>
          <p:cNvSpPr>
            <a:spLocks noGrp="1"/>
          </p:cNvSpPr>
          <p:nvPr>
            <p:ph type="body" sz="quarter" idx="16"/>
          </p:nvPr>
        </p:nvSpPr>
        <p:spPr/>
        <p:txBody>
          <a:bodyPr/>
          <a:lstStyle/>
          <a:p>
            <a:r>
              <a:rPr lang="en-US" dirty="0"/>
              <a:t>H = 100m,     max slope 12%, ~7°</a:t>
            </a:r>
          </a:p>
        </p:txBody>
      </p:sp>
      <p:sp>
        <p:nvSpPr>
          <p:cNvPr id="39" name="Text Placeholder 38"/>
          <p:cNvSpPr>
            <a:spLocks noGrp="1"/>
          </p:cNvSpPr>
          <p:nvPr>
            <p:ph type="body" sz="quarter" idx="17"/>
          </p:nvPr>
        </p:nvSpPr>
        <p:spPr/>
        <p:txBody>
          <a:bodyPr/>
          <a:lstStyle/>
          <a:p>
            <a:r>
              <a:rPr lang="en-US" dirty="0"/>
              <a:t>H = 200m,     max slope 24%, ~13.5° </a:t>
            </a:r>
          </a:p>
          <a:p>
            <a:endParaRPr lang="en-US" dirty="0"/>
          </a:p>
        </p:txBody>
      </p:sp>
      <p:sp>
        <p:nvSpPr>
          <p:cNvPr id="40" name="Text Placeholder 39"/>
          <p:cNvSpPr>
            <a:spLocks noGrp="1"/>
          </p:cNvSpPr>
          <p:nvPr>
            <p:ph type="body" sz="quarter" idx="18"/>
          </p:nvPr>
        </p:nvSpPr>
        <p:spPr/>
        <p:txBody>
          <a:bodyPr/>
          <a:lstStyle/>
          <a:p>
            <a:r>
              <a:rPr lang="en-US" dirty="0"/>
              <a:t>H = 300m,     max slope 36%, ~20°</a:t>
            </a:r>
          </a:p>
          <a:p>
            <a:endParaRPr lang="en-US" dirty="0"/>
          </a:p>
          <a:p>
            <a:endParaRPr lang="en-US" dirty="0"/>
          </a:p>
        </p:txBody>
      </p:sp>
      <p:sp>
        <p:nvSpPr>
          <p:cNvPr id="41" name="Text Placeholder 40"/>
          <p:cNvSpPr>
            <a:spLocks noGrp="1"/>
          </p:cNvSpPr>
          <p:nvPr>
            <p:ph type="body" sz="quarter" idx="19"/>
          </p:nvPr>
        </p:nvSpPr>
        <p:spPr/>
        <p:txBody>
          <a:bodyPr/>
          <a:lstStyle/>
          <a:p>
            <a:r>
              <a:rPr lang="en-US" dirty="0"/>
              <a:t>H = 400m,     max slope 48%, ~26°</a:t>
            </a:r>
          </a:p>
          <a:p>
            <a:endParaRPr lang="en-US" dirty="0"/>
          </a:p>
          <a:p>
            <a:endParaRPr lang="en-US" dirty="0"/>
          </a:p>
        </p:txBody>
      </p:sp>
      <p:sp>
        <p:nvSpPr>
          <p:cNvPr id="42" name="Text Placeholder 41"/>
          <p:cNvSpPr>
            <a:spLocks noGrp="1"/>
          </p:cNvSpPr>
          <p:nvPr>
            <p:ph type="body" sz="quarter" idx="20"/>
          </p:nvPr>
        </p:nvSpPr>
        <p:spPr/>
        <p:txBody>
          <a:bodyPr/>
          <a:lstStyle/>
          <a:p>
            <a:r>
              <a:rPr lang="en-US" dirty="0"/>
              <a:t>H = 500m,     max slope 60%, ~31°</a:t>
            </a:r>
          </a:p>
          <a:p>
            <a:endParaRPr lang="en-US" dirty="0"/>
          </a:p>
          <a:p>
            <a:endParaRPr lang="en-US" dirty="0"/>
          </a:p>
        </p:txBody>
      </p:sp>
      <p:sp>
        <p:nvSpPr>
          <p:cNvPr id="43" name="Text Placeholder 42"/>
          <p:cNvSpPr>
            <a:spLocks noGrp="1"/>
          </p:cNvSpPr>
          <p:nvPr>
            <p:ph type="body" sz="quarter" idx="21"/>
          </p:nvPr>
        </p:nvSpPr>
        <p:spPr>
          <a:xfrm>
            <a:off x="8153399" y="3886200"/>
            <a:ext cx="3451577" cy="2286000"/>
          </a:xfrm>
        </p:spPr>
        <p:txBody>
          <a:bodyPr/>
          <a:lstStyle/>
          <a:p>
            <a:r>
              <a:rPr lang="en-US" dirty="0"/>
              <a:t>U velocity component</a:t>
            </a:r>
          </a:p>
          <a:p>
            <a:r>
              <a:rPr lang="en-US" dirty="0"/>
              <a:t>Vertical lines @ hill top, 1D, 2D, 5D and 10D downstream of hill top</a:t>
            </a:r>
          </a:p>
          <a:p>
            <a:r>
              <a:rPr lang="en-US" dirty="0"/>
              <a:t>Terrain following line indicates hub height 70m above ground level (AGL)</a:t>
            </a:r>
          </a:p>
          <a:p>
            <a:r>
              <a:rPr lang="en-US" dirty="0"/>
              <a:t>Compared to purely neutral case :</a:t>
            </a:r>
          </a:p>
          <a:p>
            <a:pPr marL="171450" indent="-171450">
              <a:buFont typeface="Arial" panose="020B0604020202020204" pitchFamily="34" charset="0"/>
              <a:buChar char="•"/>
            </a:pPr>
            <a:r>
              <a:rPr lang="en-US" dirty="0"/>
              <a:t>Stronger speed up.</a:t>
            </a:r>
          </a:p>
          <a:p>
            <a:pPr marL="171450" indent="-171450">
              <a:buFont typeface="Arial" panose="020B0604020202020204" pitchFamily="34" charset="0"/>
              <a:buChar char="•"/>
            </a:pPr>
            <a:r>
              <a:rPr lang="en-US" dirty="0"/>
              <a:t>Reduced size of flow separation regions compared to purely neutral case. </a:t>
            </a:r>
          </a:p>
        </p:txBody>
      </p:sp>
      <p:pic>
        <p:nvPicPr>
          <p:cNvPr id="3" name="Picture Placeholder 2"/>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t="14798" b="14798"/>
          <a:stretch>
            <a:fillRect/>
          </a:stretch>
        </p:blipFill>
        <p:spPr/>
      </p:pic>
      <p:pic>
        <p:nvPicPr>
          <p:cNvPr id="6" name="Picture Placeholder 5"/>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t="14798" b="14798"/>
          <a:stretch>
            <a:fillRect/>
          </a:stretch>
        </p:blipFill>
        <p:spPr/>
      </p:pic>
      <p:pic>
        <p:nvPicPr>
          <p:cNvPr id="12" name="Picture Placeholder 11"/>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rcRect t="14798" b="14798"/>
          <a:stretch>
            <a:fillRect/>
          </a:stretch>
        </p:blipFill>
        <p:spPr/>
      </p:pic>
    </p:spTree>
    <p:extLst>
      <p:ext uri="{BB962C8B-B14F-4D97-AF65-F5344CB8AC3E}">
        <p14:creationId xmlns:p14="http://schemas.microsoft.com/office/powerpoint/2010/main" val="3306382061"/>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9280" y="1143000"/>
            <a:ext cx="4096520" cy="4096520"/>
          </a:xfrm>
          <a:prstGeom prst="rect">
            <a:avLst/>
          </a:prstGeom>
        </p:spPr>
      </p:pic>
      <p:sp>
        <p:nvSpPr>
          <p:cNvPr id="2" name="Title 1"/>
          <p:cNvSpPr>
            <a:spLocks noGrp="1"/>
          </p:cNvSpPr>
          <p:nvPr>
            <p:ph type="title"/>
          </p:nvPr>
        </p:nvSpPr>
        <p:spPr/>
        <p:txBody>
          <a:bodyPr/>
          <a:lstStyle/>
          <a:p>
            <a:r>
              <a:rPr lang="en-US" sz="2800" dirty="0"/>
              <a:t>Stable conditions above boundary layer, neutral surface layer</a:t>
            </a:r>
            <a:endParaRPr lang="en-GB" sz="2800" dirty="0"/>
          </a:p>
        </p:txBody>
      </p:sp>
      <p:sp>
        <p:nvSpPr>
          <p:cNvPr id="3" name="Text Placeholder 2"/>
          <p:cNvSpPr>
            <a:spLocks noGrp="1"/>
          </p:cNvSpPr>
          <p:nvPr>
            <p:ph type="body" sz="quarter" idx="11"/>
          </p:nvPr>
        </p:nvSpPr>
        <p:spPr>
          <a:xfrm>
            <a:off x="812800" y="1752600"/>
            <a:ext cx="6535286" cy="3124200"/>
          </a:xfrm>
        </p:spPr>
        <p:txBody>
          <a:bodyPr/>
          <a:lstStyle/>
          <a:p>
            <a:r>
              <a:rPr lang="en-GB" dirty="0"/>
              <a:t>Speed Up @ 70m AGL vs distance from hill top, for various hill heights. Compared to purely neutral case:</a:t>
            </a:r>
          </a:p>
          <a:p>
            <a:pPr lvl="1"/>
            <a:r>
              <a:rPr lang="en-GB" dirty="0">
                <a:solidFill>
                  <a:schemeClr val="accent1"/>
                </a:solidFill>
              </a:rPr>
              <a:t>Blockage extends further upstream of hill</a:t>
            </a:r>
          </a:p>
          <a:p>
            <a:pPr lvl="1"/>
            <a:r>
              <a:rPr lang="en-GB" dirty="0">
                <a:solidFill>
                  <a:srgbClr val="FFC000"/>
                </a:solidFill>
              </a:rPr>
              <a:t>Speed up at hill top reaches higher values (&gt; 80%), no longer saturates with increased hill height</a:t>
            </a:r>
          </a:p>
          <a:p>
            <a:pPr lvl="1"/>
            <a:r>
              <a:rPr lang="en-GB" dirty="0">
                <a:solidFill>
                  <a:srgbClr val="FF0000"/>
                </a:solidFill>
              </a:rPr>
              <a:t>Shorter separation regions for hill heights of 400 and 500m</a:t>
            </a:r>
          </a:p>
          <a:p>
            <a:pPr lvl="1"/>
            <a:r>
              <a:rPr lang="en-GB" dirty="0"/>
              <a:t>Faster flow recovery downstream of the hill.</a:t>
            </a:r>
          </a:p>
          <a:p>
            <a:pPr lvl="1"/>
            <a:endParaRPr lang="en-GB" dirty="0"/>
          </a:p>
        </p:txBody>
      </p:sp>
      <mc:AlternateContent xmlns:mc="http://schemas.openxmlformats.org/markup-compatibility/2006" xmlns:a14="http://schemas.microsoft.com/office/drawing/2010/main">
        <mc:Choice Requires="a14">
          <p:sp>
            <p:nvSpPr>
              <p:cNvPr id="6" name="Rectangle 5"/>
              <p:cNvSpPr/>
              <p:nvPr/>
            </p:nvSpPr>
            <p:spPr>
              <a:xfrm>
                <a:off x="1066800" y="5460492"/>
                <a:ext cx="5722079" cy="787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1" i="1">
                          <a:latin typeface="Cambria Math" panose="02040503050406030204" pitchFamily="18" charset="0"/>
                        </a:rPr>
                        <m:t>𝑺𝒑𝒆𝒆𝒅𝑼𝒑</m:t>
                      </m:r>
                      <m:d>
                        <m:dPr>
                          <m:ctrlPr>
                            <a:rPr lang="en-GB" b="1" i="1">
                              <a:latin typeface="Cambria Math" panose="02040503050406030204" pitchFamily="18" charset="0"/>
                            </a:rPr>
                          </m:ctrlPr>
                        </m:dPr>
                        <m:e>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e>
                      </m:d>
                      <m:r>
                        <a:rPr lang="en-GB" b="1"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f>
                                <m:fPr>
                                  <m:ctrlPr>
                                    <a:rPr lang="en-GB" i="1">
                                      <a:latin typeface="Cambria Math" panose="02040503050406030204" pitchFamily="18" charset="0"/>
                                    </a:rPr>
                                  </m:ctrlPr>
                                </m:fPr>
                                <m:num>
                                  <m:sSub>
                                    <m:sSubPr>
                                      <m:ctrlPr>
                                        <a:rPr lang="en-GB" b="1" i="1">
                                          <a:latin typeface="Cambria Math" panose="02040503050406030204" pitchFamily="18" charset="0"/>
                                        </a:rPr>
                                      </m:ctrlPr>
                                    </m:sSubPr>
                                    <m:e>
                                      <m:r>
                                        <a:rPr lang="en-GB" b="1" i="1">
                                          <a:latin typeface="Cambria Math" panose="02040503050406030204" pitchFamily="18" charset="0"/>
                                        </a:rPr>
                                        <m:t>𝑺𝒑𝒆𝒆𝒅</m:t>
                                      </m:r>
                                      <m:d>
                                        <m:dPr>
                                          <m:ctrlPr>
                                            <a:rPr lang="en-GB" b="1" i="1">
                                              <a:latin typeface="Cambria Math" panose="02040503050406030204" pitchFamily="18" charset="0"/>
                                            </a:rPr>
                                          </m:ctrlPr>
                                        </m:dPr>
                                        <m:e>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e>
                                      </m:d>
                                      <m:r>
                                        <a:rPr lang="en-GB" b="1" i="1">
                                          <a:latin typeface="Cambria Math" panose="02040503050406030204" pitchFamily="18" charset="0"/>
                                        </a:rPr>
                                        <m:t>−</m:t>
                                      </m:r>
                                      <m:r>
                                        <a:rPr lang="en-GB" b="1" i="1">
                                          <a:latin typeface="Cambria Math" panose="02040503050406030204" pitchFamily="18" charset="0"/>
                                        </a:rPr>
                                        <m:t>𝑺𝒑𝒆𝒆𝒅</m:t>
                                      </m:r>
                                    </m:e>
                                    <m:sub>
                                      <m:r>
                                        <a:rPr lang="en-GB" b="1" i="1">
                                          <a:latin typeface="Cambria Math" panose="02040503050406030204" pitchFamily="18" charset="0"/>
                                        </a:rPr>
                                        <m:t>𝒊𝒏</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r>
                                    <a:rPr lang="en-GB" b="1" i="1">
                                      <a:latin typeface="Cambria Math" panose="02040503050406030204" pitchFamily="18" charset="0"/>
                                    </a:rPr>
                                    <m:t>)</m:t>
                                  </m:r>
                                </m:num>
                                <m:den>
                                  <m:sSub>
                                    <m:sSubPr>
                                      <m:ctrlPr>
                                        <a:rPr lang="en-GB" b="1" i="1">
                                          <a:latin typeface="Cambria Math" panose="02040503050406030204" pitchFamily="18" charset="0"/>
                                        </a:rPr>
                                      </m:ctrlPr>
                                    </m:sSubPr>
                                    <m:e>
                                      <m:r>
                                        <a:rPr lang="en-GB" b="1" i="1">
                                          <a:latin typeface="Cambria Math" panose="02040503050406030204" pitchFamily="18" charset="0"/>
                                        </a:rPr>
                                        <m:t>𝑺𝒑𝒆𝒆𝒅</m:t>
                                      </m:r>
                                    </m:e>
                                    <m:sub>
                                      <m:r>
                                        <a:rPr lang="en-GB" b="1" i="1">
                                          <a:latin typeface="Cambria Math" panose="02040503050406030204" pitchFamily="18" charset="0"/>
                                        </a:rPr>
                                        <m:t>𝒊𝒏</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r>
                                    <a:rPr lang="en-GB" b="1" i="1">
                                      <a:latin typeface="Cambria Math" panose="02040503050406030204" pitchFamily="18" charset="0"/>
                                    </a:rPr>
                                    <m:t>)</m:t>
                                  </m:r>
                                </m:den>
                              </m:f>
                            </m:e>
                          </m:d>
                        </m:e>
                        <m:sup/>
                      </m:sSup>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1066800" y="5460492"/>
                <a:ext cx="5722079" cy="787908"/>
              </a:xfrm>
              <a:prstGeom prst="rect">
                <a:avLst/>
              </a:prstGeom>
              <a:blipFill>
                <a:blip r:embed="rId3"/>
                <a:stretch>
                  <a:fillRect/>
                </a:stretch>
              </a:blipFill>
            </p:spPr>
            <p:txBody>
              <a:bodyPr/>
              <a:lstStyle/>
              <a:p>
                <a:r>
                  <a:rPr lang="en-GB">
                    <a:noFill/>
                  </a:rPr>
                  <a:t> </a:t>
                </a:r>
              </a:p>
            </p:txBody>
          </p:sp>
        </mc:Fallback>
      </mc:AlternateContent>
      <p:sp>
        <p:nvSpPr>
          <p:cNvPr id="7" name="Oval 6"/>
          <p:cNvSpPr/>
          <p:nvPr/>
        </p:nvSpPr>
        <p:spPr bwMode="auto">
          <a:xfrm>
            <a:off x="8872086" y="3029560"/>
            <a:ext cx="1371600" cy="888034"/>
          </a:xfrm>
          <a:prstGeom prst="ellipse">
            <a:avLst/>
          </a:prstGeom>
          <a:noFill/>
          <a:ln w="34925" cap="sq" algn="ctr">
            <a:solidFill>
              <a:schemeClr val="bg2"/>
            </a:solid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10" name="Oval 9"/>
          <p:cNvSpPr/>
          <p:nvPr/>
        </p:nvSpPr>
        <p:spPr bwMode="auto">
          <a:xfrm>
            <a:off x="9829800" y="1600200"/>
            <a:ext cx="762000" cy="990600"/>
          </a:xfrm>
          <a:prstGeom prst="ellipse">
            <a:avLst/>
          </a:prstGeom>
          <a:noFill/>
          <a:ln w="34925" cap="sq" algn="ctr">
            <a:solidFill>
              <a:srgbClr val="FFC000"/>
            </a:solid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11" name="Oval 10"/>
          <p:cNvSpPr/>
          <p:nvPr/>
        </p:nvSpPr>
        <p:spPr bwMode="auto">
          <a:xfrm>
            <a:off x="10176387" y="4267200"/>
            <a:ext cx="762000" cy="990600"/>
          </a:xfrm>
          <a:prstGeom prst="ellipse">
            <a:avLst/>
          </a:prstGeom>
          <a:noFill/>
          <a:ln w="34925" cap="sq" algn="ctr">
            <a:solidFill>
              <a:srgbClr val="FF0000"/>
            </a:solid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grpSp>
        <p:nvGrpSpPr>
          <p:cNvPr id="13" name="Group 12"/>
          <p:cNvGrpSpPr/>
          <p:nvPr/>
        </p:nvGrpSpPr>
        <p:grpSpPr>
          <a:xfrm>
            <a:off x="196588" y="3403092"/>
            <a:ext cx="616212" cy="2057400"/>
            <a:chOff x="228600" y="3505200"/>
            <a:chExt cx="616212" cy="2057400"/>
          </a:xfrm>
        </p:grpSpPr>
        <p:sp>
          <p:nvSpPr>
            <p:cNvPr id="8" name="Left Brace 7"/>
            <p:cNvSpPr/>
            <p:nvPr/>
          </p:nvSpPr>
          <p:spPr bwMode="auto">
            <a:xfrm>
              <a:off x="597932" y="4102227"/>
              <a:ext cx="246880" cy="863346"/>
            </a:xfrm>
            <a:prstGeom prst="leftBrace">
              <a:avLst/>
            </a:prstGeom>
            <a:noFill/>
            <a:ln w="19050" cap="sq" cmpd="sng" algn="ctr">
              <a:solidFill>
                <a:schemeClr val="accent1"/>
              </a:solidFill>
              <a:prstDash val="solid"/>
              <a:round/>
              <a:headEnd type="none" w="med" len="med"/>
              <a:tailEnd type="none" w="med" len="med"/>
            </a:ln>
            <a:effectLst/>
          </p:spPr>
          <p:txBody>
            <a:bodyPr rtlCol="0" anchor="ctr"/>
            <a:lstStyle/>
            <a:p>
              <a:pPr algn="ctr"/>
              <a:endParaRPr lang="en-GB"/>
            </a:p>
          </p:txBody>
        </p:sp>
        <p:sp>
          <p:nvSpPr>
            <p:cNvPr id="9" name="TextBox 8"/>
            <p:cNvSpPr txBox="1"/>
            <p:nvPr/>
          </p:nvSpPr>
          <p:spPr bwMode="auto">
            <a:xfrm rot="16200000">
              <a:off x="-615434" y="4349234"/>
              <a:ext cx="2057400" cy="369332"/>
            </a:xfrm>
            <a:prstGeom prst="rect">
              <a:avLst/>
            </a:prstGeom>
            <a:noFill/>
            <a:ln w="12700" cap="sq" algn="ctr">
              <a:noFill/>
              <a:miter lim="800000"/>
              <a:headEnd/>
              <a:tailEnd/>
            </a:ln>
            <a:effectLst/>
          </p:spPr>
          <p:txBody>
            <a:bodyPr wrap="square" rtlCol="0">
              <a:spAutoFit/>
            </a:bodyPr>
            <a:lstStyle/>
            <a:p>
              <a:r>
                <a:rPr lang="en-GB" b="1" dirty="0">
                  <a:solidFill>
                    <a:schemeClr val="bg2"/>
                  </a:solidFill>
                  <a:latin typeface="Calibri" pitchFamily="34" charset="0"/>
                  <a:cs typeface="Calibri" pitchFamily="34" charset="0"/>
                </a:rPr>
                <a:t>From gravity waves</a:t>
              </a:r>
            </a:p>
          </p:txBody>
        </p:sp>
      </p:grpSp>
    </p:spTree>
    <p:extLst>
      <p:ext uri="{BB962C8B-B14F-4D97-AF65-F5344CB8AC3E}">
        <p14:creationId xmlns:p14="http://schemas.microsoft.com/office/powerpoint/2010/main" val="37940456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139507" y="1662543"/>
            <a:ext cx="4976293" cy="3369476"/>
          </a:xfrm>
          <a:prstGeom prst="rect">
            <a:avLst/>
          </a:prstGeom>
        </p:spPr>
      </p:pic>
      <p:sp>
        <p:nvSpPr>
          <p:cNvPr id="2" name="Title 1"/>
          <p:cNvSpPr>
            <a:spLocks noGrp="1"/>
          </p:cNvSpPr>
          <p:nvPr>
            <p:ph type="title"/>
          </p:nvPr>
        </p:nvSpPr>
        <p:spPr/>
        <p:txBody>
          <a:bodyPr/>
          <a:lstStyle/>
          <a:p>
            <a:r>
              <a:rPr lang="en-US" sz="2800" dirty="0"/>
              <a:t>Stable conditions above boundary layer, neutral surface layer</a:t>
            </a:r>
            <a:endParaRPr lang="en-GB" sz="2800" dirty="0"/>
          </a:p>
        </p:txBody>
      </p:sp>
      <p:sp>
        <p:nvSpPr>
          <p:cNvPr id="3" name="Text Placeholder 2"/>
          <p:cNvSpPr>
            <a:spLocks noGrp="1"/>
          </p:cNvSpPr>
          <p:nvPr>
            <p:ph type="body" sz="quarter" idx="11"/>
          </p:nvPr>
        </p:nvSpPr>
        <p:spPr>
          <a:xfrm>
            <a:off x="812800" y="1752600"/>
            <a:ext cx="6045200" cy="3124200"/>
          </a:xfrm>
        </p:spPr>
        <p:txBody>
          <a:bodyPr/>
          <a:lstStyle/>
          <a:p>
            <a:r>
              <a:rPr lang="en-GB" dirty="0"/>
              <a:t>Ratio of available energy through rotor from REWS and from hub wind speed, plotted vs distance from hill top, for various hill heights</a:t>
            </a:r>
          </a:p>
          <a:p>
            <a:pPr lvl="1"/>
            <a:r>
              <a:rPr lang="en-GB" dirty="0"/>
              <a:t>Very similar result to purely neutral case, except for reach of separation region, and slightly reduced REWS/</a:t>
            </a:r>
            <a:r>
              <a:rPr lang="en-GB" dirty="0" err="1"/>
              <a:t>Uhub</a:t>
            </a:r>
            <a:r>
              <a:rPr lang="en-GB" dirty="0"/>
              <a:t> ratio for cases with separation</a:t>
            </a:r>
          </a:p>
          <a:p>
            <a:pPr lvl="1"/>
            <a:endParaRPr lang="en-GB" dirty="0"/>
          </a:p>
        </p:txBody>
      </p:sp>
      <p:sp>
        <p:nvSpPr>
          <p:cNvPr id="8" name="TextBox 7"/>
          <p:cNvSpPr txBox="1"/>
          <p:nvPr/>
        </p:nvSpPr>
        <p:spPr bwMode="auto">
          <a:xfrm>
            <a:off x="7086600" y="5172670"/>
            <a:ext cx="4800600" cy="923330"/>
          </a:xfrm>
          <a:prstGeom prst="rect">
            <a:avLst/>
          </a:prstGeom>
          <a:noFill/>
          <a:ln w="12700" cap="sq" algn="ctr">
            <a:noFill/>
            <a:miter lim="800000"/>
            <a:headEnd/>
            <a:tailEnd/>
          </a:ln>
          <a:effectLst/>
        </p:spPr>
        <p:txBody>
          <a:bodyPr wrap="square" rtlCol="0">
            <a:spAutoFit/>
          </a:bodyPr>
          <a:lstStyle/>
          <a:p>
            <a:r>
              <a:rPr lang="en-GB" b="1" dirty="0">
                <a:solidFill>
                  <a:srgbClr val="FF0000"/>
                </a:solidFill>
                <a:latin typeface="Calibri" pitchFamily="34" charset="0"/>
                <a:cs typeface="Calibri" pitchFamily="34" charset="0"/>
              </a:rPr>
              <a:t>Available energy from hub height wind speed can exceed available energy in flow (from REWS) by up to ~ 5-7% in the wake of the hill.</a:t>
            </a:r>
          </a:p>
        </p:txBody>
      </p:sp>
    </p:spTree>
    <p:extLst>
      <p:ext uri="{BB962C8B-B14F-4D97-AF65-F5344CB8AC3E}">
        <p14:creationId xmlns:p14="http://schemas.microsoft.com/office/powerpoint/2010/main" val="405560246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3064" b="3064"/>
          <a:stretch>
            <a:fillRect/>
          </a:stretch>
        </p:blipFill>
        <p:spPr/>
      </p:pic>
      <p:pic>
        <p:nvPicPr>
          <p:cNvPr id="12" name="Picture Placeholder 11"/>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3064" b="3064"/>
          <a:stretch>
            <a:fillRect/>
          </a:stretch>
        </p:blipFill>
        <p:spPr/>
      </p:pic>
      <p:sp>
        <p:nvSpPr>
          <p:cNvPr id="5" name="Title 4"/>
          <p:cNvSpPr>
            <a:spLocks noGrp="1"/>
          </p:cNvSpPr>
          <p:nvPr>
            <p:ph type="title"/>
          </p:nvPr>
        </p:nvSpPr>
        <p:spPr>
          <a:xfrm>
            <a:off x="381000" y="381000"/>
            <a:ext cx="8610601" cy="484188"/>
          </a:xfrm>
        </p:spPr>
        <p:txBody>
          <a:bodyPr/>
          <a:lstStyle/>
          <a:p>
            <a:r>
              <a:rPr lang="en-US" sz="2800" dirty="0"/>
              <a:t>2K inversion below 1000m + low level jet</a:t>
            </a:r>
          </a:p>
        </p:txBody>
      </p:sp>
      <p:sp>
        <p:nvSpPr>
          <p:cNvPr id="38" name="Text Placeholder 37"/>
          <p:cNvSpPr>
            <a:spLocks noGrp="1"/>
          </p:cNvSpPr>
          <p:nvPr>
            <p:ph type="body" sz="quarter" idx="16"/>
          </p:nvPr>
        </p:nvSpPr>
        <p:spPr/>
        <p:txBody>
          <a:bodyPr/>
          <a:lstStyle/>
          <a:p>
            <a:r>
              <a:rPr lang="en-US" dirty="0"/>
              <a:t>H = 100m,     max slope 12%, ~7°</a:t>
            </a:r>
          </a:p>
        </p:txBody>
      </p:sp>
      <p:sp>
        <p:nvSpPr>
          <p:cNvPr id="39" name="Text Placeholder 38"/>
          <p:cNvSpPr>
            <a:spLocks noGrp="1"/>
          </p:cNvSpPr>
          <p:nvPr>
            <p:ph type="body" sz="quarter" idx="17"/>
          </p:nvPr>
        </p:nvSpPr>
        <p:spPr/>
        <p:txBody>
          <a:bodyPr/>
          <a:lstStyle/>
          <a:p>
            <a:r>
              <a:rPr lang="en-US" dirty="0"/>
              <a:t>H = 200m,     max slope 24%, ~13.5° </a:t>
            </a:r>
          </a:p>
          <a:p>
            <a:endParaRPr lang="en-US" dirty="0"/>
          </a:p>
        </p:txBody>
      </p:sp>
      <p:sp>
        <p:nvSpPr>
          <p:cNvPr id="40" name="Text Placeholder 39"/>
          <p:cNvSpPr>
            <a:spLocks noGrp="1"/>
          </p:cNvSpPr>
          <p:nvPr>
            <p:ph type="body" sz="quarter" idx="18"/>
          </p:nvPr>
        </p:nvSpPr>
        <p:spPr/>
        <p:txBody>
          <a:bodyPr/>
          <a:lstStyle/>
          <a:p>
            <a:r>
              <a:rPr lang="en-US" dirty="0"/>
              <a:t>H = 300m,     max slope 36%, ~20°</a:t>
            </a:r>
          </a:p>
          <a:p>
            <a:endParaRPr lang="en-US" dirty="0"/>
          </a:p>
          <a:p>
            <a:endParaRPr lang="en-US" dirty="0"/>
          </a:p>
        </p:txBody>
      </p:sp>
      <p:sp>
        <p:nvSpPr>
          <p:cNvPr id="41" name="Text Placeholder 40"/>
          <p:cNvSpPr>
            <a:spLocks noGrp="1"/>
          </p:cNvSpPr>
          <p:nvPr>
            <p:ph type="body" sz="quarter" idx="19"/>
          </p:nvPr>
        </p:nvSpPr>
        <p:spPr/>
        <p:txBody>
          <a:bodyPr/>
          <a:lstStyle/>
          <a:p>
            <a:r>
              <a:rPr lang="en-US" dirty="0"/>
              <a:t>H = 400m,     max slope 48%, ~26°</a:t>
            </a:r>
          </a:p>
          <a:p>
            <a:endParaRPr lang="en-US" dirty="0"/>
          </a:p>
          <a:p>
            <a:endParaRPr lang="en-US" dirty="0"/>
          </a:p>
        </p:txBody>
      </p:sp>
      <p:sp>
        <p:nvSpPr>
          <p:cNvPr id="42" name="Text Placeholder 41"/>
          <p:cNvSpPr>
            <a:spLocks noGrp="1"/>
          </p:cNvSpPr>
          <p:nvPr>
            <p:ph type="body" sz="quarter" idx="20"/>
          </p:nvPr>
        </p:nvSpPr>
        <p:spPr/>
        <p:txBody>
          <a:bodyPr/>
          <a:lstStyle/>
          <a:p>
            <a:r>
              <a:rPr lang="en-US" dirty="0"/>
              <a:t>H = 500m,     max slope 60%, ~31°</a:t>
            </a:r>
          </a:p>
          <a:p>
            <a:endParaRPr lang="en-US" dirty="0"/>
          </a:p>
          <a:p>
            <a:endParaRPr lang="en-US" dirty="0"/>
          </a:p>
        </p:txBody>
      </p:sp>
      <p:sp>
        <p:nvSpPr>
          <p:cNvPr id="43" name="Text Placeholder 42"/>
          <p:cNvSpPr>
            <a:spLocks noGrp="1"/>
          </p:cNvSpPr>
          <p:nvPr>
            <p:ph type="body" sz="quarter" idx="21"/>
          </p:nvPr>
        </p:nvSpPr>
        <p:spPr>
          <a:xfrm>
            <a:off x="8153400" y="3886200"/>
            <a:ext cx="3429000" cy="2286000"/>
          </a:xfrm>
        </p:spPr>
        <p:txBody>
          <a:bodyPr/>
          <a:lstStyle/>
          <a:p>
            <a:r>
              <a:rPr lang="en-US" dirty="0"/>
              <a:t>U velocity component</a:t>
            </a:r>
          </a:p>
          <a:p>
            <a:r>
              <a:rPr lang="en-US" dirty="0"/>
              <a:t>Vertical lines @ hill top, 1D, 2D, 5D and 10D downstream of hill top</a:t>
            </a:r>
          </a:p>
          <a:p>
            <a:r>
              <a:rPr lang="en-US" dirty="0"/>
              <a:t>Terrain following line indicates hub height 70m above ground level (AGL)</a:t>
            </a:r>
          </a:p>
          <a:p>
            <a:r>
              <a:rPr lang="en-US" dirty="0"/>
              <a:t>Compared to previous cases :</a:t>
            </a:r>
          </a:p>
          <a:p>
            <a:pPr marL="171450" indent="-171450">
              <a:buFont typeface="Arial" panose="020B0604020202020204" pitchFamily="34" charset="0"/>
              <a:buChar char="•"/>
            </a:pPr>
            <a:r>
              <a:rPr lang="en-US" dirty="0"/>
              <a:t>Much stronger speed up (beyond scale).</a:t>
            </a:r>
          </a:p>
          <a:p>
            <a:pPr marL="171450" indent="-171450">
              <a:buFont typeface="Arial" panose="020B0604020202020204" pitchFamily="34" charset="0"/>
              <a:buChar char="•"/>
            </a:pPr>
            <a:r>
              <a:rPr lang="en-US" dirty="0"/>
              <a:t>Much reduced size of flow separation regions (no separation for hill height of 300m). </a:t>
            </a:r>
          </a:p>
        </p:txBody>
      </p:sp>
      <p:cxnSp>
        <p:nvCxnSpPr>
          <p:cNvPr id="32" name="Straight Connector 31"/>
          <p:cNvCxnSpPr/>
          <p:nvPr/>
        </p:nvCxnSpPr>
        <p:spPr bwMode="auto">
          <a:xfrm>
            <a:off x="3249985" y="5138579"/>
            <a:ext cx="382677" cy="98439"/>
          </a:xfrm>
          <a:prstGeom prst="line">
            <a:avLst/>
          </a:prstGeom>
          <a:solidFill>
            <a:schemeClr val="accent2"/>
          </a:solidFill>
          <a:ln w="19050" cap="sq" cmpd="sng" algn="ctr">
            <a:solidFill>
              <a:srgbClr val="FF0000"/>
            </a:solidFill>
            <a:prstDash val="solid"/>
            <a:round/>
            <a:headEnd type="none" w="med" len="med"/>
            <a:tailEnd type="none" w="med" len="med"/>
          </a:ln>
          <a:effectLst/>
        </p:spPr>
      </p:cxnSp>
      <p:cxnSp>
        <p:nvCxnSpPr>
          <p:cNvPr id="34" name="Straight Connector 33"/>
          <p:cNvCxnSpPr/>
          <p:nvPr/>
        </p:nvCxnSpPr>
        <p:spPr bwMode="auto">
          <a:xfrm>
            <a:off x="6688392" y="4928136"/>
            <a:ext cx="1233637" cy="342133"/>
          </a:xfrm>
          <a:prstGeom prst="line">
            <a:avLst/>
          </a:prstGeom>
          <a:solidFill>
            <a:schemeClr val="accent2"/>
          </a:solidFill>
          <a:ln w="19050" cap="sq" cmpd="sng" algn="ctr">
            <a:solidFill>
              <a:srgbClr val="FF0000"/>
            </a:solidFill>
            <a:prstDash val="solid"/>
            <a:round/>
            <a:headEnd type="none" w="med" len="med"/>
            <a:tailEnd type="none" w="med" len="med"/>
          </a:ln>
          <a:effectLst/>
        </p:spPr>
      </p:cxnSp>
      <p:sp>
        <p:nvSpPr>
          <p:cNvPr id="37" name="TextBox 36"/>
          <p:cNvSpPr txBox="1"/>
          <p:nvPr/>
        </p:nvSpPr>
        <p:spPr bwMode="auto">
          <a:xfrm>
            <a:off x="4419600" y="5895202"/>
            <a:ext cx="2586446" cy="276999"/>
          </a:xfrm>
          <a:prstGeom prst="rect">
            <a:avLst/>
          </a:prstGeom>
          <a:noFill/>
          <a:ln w="12700" cap="sq" algn="ctr">
            <a:noFill/>
            <a:miter lim="800000"/>
            <a:headEnd/>
            <a:tailEnd/>
          </a:ln>
          <a:effectLst/>
        </p:spPr>
        <p:txBody>
          <a:bodyPr wrap="square" rtlCol="0">
            <a:spAutoFit/>
          </a:bodyPr>
          <a:lstStyle/>
          <a:p>
            <a:r>
              <a:rPr lang="en-GB" sz="1200" b="1" dirty="0">
                <a:solidFill>
                  <a:srgbClr val="FF0000"/>
                </a:solidFill>
                <a:latin typeface="Calibri" pitchFamily="34" charset="0"/>
                <a:cs typeface="Calibri" pitchFamily="34" charset="0"/>
              </a:rPr>
              <a:t>Separated flow region below red line</a:t>
            </a:r>
          </a:p>
        </p:txBody>
      </p:sp>
      <p:sp>
        <p:nvSpPr>
          <p:cNvPr id="50" name="TextBox 49"/>
          <p:cNvSpPr txBox="1"/>
          <p:nvPr/>
        </p:nvSpPr>
        <p:spPr bwMode="auto">
          <a:xfrm>
            <a:off x="533400" y="5895202"/>
            <a:ext cx="2586446" cy="276999"/>
          </a:xfrm>
          <a:prstGeom prst="rect">
            <a:avLst/>
          </a:prstGeom>
          <a:noFill/>
          <a:ln w="12700" cap="sq" algn="ctr">
            <a:noFill/>
            <a:miter lim="800000"/>
            <a:headEnd/>
            <a:tailEnd/>
          </a:ln>
          <a:effectLst/>
        </p:spPr>
        <p:txBody>
          <a:bodyPr wrap="square" rtlCol="0">
            <a:spAutoFit/>
          </a:bodyPr>
          <a:lstStyle/>
          <a:p>
            <a:r>
              <a:rPr lang="en-GB" sz="1200" b="1" dirty="0">
                <a:solidFill>
                  <a:srgbClr val="FF0000"/>
                </a:solidFill>
                <a:latin typeface="Calibri" pitchFamily="34" charset="0"/>
                <a:cs typeface="Calibri" pitchFamily="34" charset="0"/>
              </a:rPr>
              <a:t>Separated flow region below red line</a:t>
            </a:r>
          </a:p>
        </p:txBody>
      </p:sp>
      <p:pic>
        <p:nvPicPr>
          <p:cNvPr id="8" name="Picture Placeholder 7"/>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t="3064" b="3064"/>
          <a:stretch>
            <a:fillRect/>
          </a:stretch>
        </p:blipFill>
        <p:spPr/>
      </p:pic>
      <p:pic>
        <p:nvPicPr>
          <p:cNvPr id="9" name="Picture Placeholder 8"/>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t="3064" b="3064"/>
          <a:stretch>
            <a:fillRect/>
          </a:stretch>
        </p:blipFill>
        <p:spPr/>
      </p:pic>
      <p:pic>
        <p:nvPicPr>
          <p:cNvPr id="10" name="Picture Placeholder 9"/>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t="3064" b="3064"/>
          <a:stretch>
            <a:fillRect/>
          </a:stretch>
        </p:blipFill>
        <p:spPr/>
      </p:pic>
    </p:spTree>
    <p:extLst>
      <p:ext uri="{BB962C8B-B14F-4D97-AF65-F5344CB8AC3E}">
        <p14:creationId xmlns:p14="http://schemas.microsoft.com/office/powerpoint/2010/main" val="2052524013"/>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4798" b="14798"/>
          <a:stretch>
            <a:fillRect/>
          </a:stretch>
        </p:blipFill>
        <p:spPr/>
      </p:pic>
      <p:pic>
        <p:nvPicPr>
          <p:cNvPr id="17" name="Picture Placeholder 16"/>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14798" b="14798"/>
          <a:stretch>
            <a:fillRect/>
          </a:stretch>
        </p:blipFill>
        <p:spPr/>
      </p:pic>
      <p:sp>
        <p:nvSpPr>
          <p:cNvPr id="5" name="Title 4"/>
          <p:cNvSpPr>
            <a:spLocks noGrp="1"/>
          </p:cNvSpPr>
          <p:nvPr>
            <p:ph type="title"/>
          </p:nvPr>
        </p:nvSpPr>
        <p:spPr>
          <a:xfrm>
            <a:off x="381000" y="381000"/>
            <a:ext cx="9372600" cy="484188"/>
          </a:xfrm>
        </p:spPr>
        <p:txBody>
          <a:bodyPr/>
          <a:lstStyle/>
          <a:p>
            <a:r>
              <a:rPr lang="en-US" sz="2800" dirty="0"/>
              <a:t>As previous slide, zoomed out, showing standing gravity waves</a:t>
            </a:r>
          </a:p>
        </p:txBody>
      </p:sp>
      <p:sp>
        <p:nvSpPr>
          <p:cNvPr id="38" name="Text Placeholder 37"/>
          <p:cNvSpPr>
            <a:spLocks noGrp="1"/>
          </p:cNvSpPr>
          <p:nvPr>
            <p:ph type="body" sz="quarter" idx="16"/>
          </p:nvPr>
        </p:nvSpPr>
        <p:spPr/>
        <p:txBody>
          <a:bodyPr/>
          <a:lstStyle/>
          <a:p>
            <a:r>
              <a:rPr lang="en-US" dirty="0"/>
              <a:t>H = 100m,     max slope 12%, ~7°</a:t>
            </a:r>
          </a:p>
        </p:txBody>
      </p:sp>
      <p:sp>
        <p:nvSpPr>
          <p:cNvPr id="39" name="Text Placeholder 38"/>
          <p:cNvSpPr>
            <a:spLocks noGrp="1"/>
          </p:cNvSpPr>
          <p:nvPr>
            <p:ph type="body" sz="quarter" idx="17"/>
          </p:nvPr>
        </p:nvSpPr>
        <p:spPr/>
        <p:txBody>
          <a:bodyPr/>
          <a:lstStyle/>
          <a:p>
            <a:r>
              <a:rPr lang="en-US" dirty="0"/>
              <a:t>H = 200m,     max slope 24%, ~13.5° </a:t>
            </a:r>
          </a:p>
          <a:p>
            <a:endParaRPr lang="en-US" dirty="0"/>
          </a:p>
        </p:txBody>
      </p:sp>
      <p:sp>
        <p:nvSpPr>
          <p:cNvPr id="40" name="Text Placeholder 39"/>
          <p:cNvSpPr>
            <a:spLocks noGrp="1"/>
          </p:cNvSpPr>
          <p:nvPr>
            <p:ph type="body" sz="quarter" idx="18"/>
          </p:nvPr>
        </p:nvSpPr>
        <p:spPr/>
        <p:txBody>
          <a:bodyPr/>
          <a:lstStyle/>
          <a:p>
            <a:r>
              <a:rPr lang="en-US" dirty="0"/>
              <a:t>H = 300m,     max slope 36%, ~20°</a:t>
            </a:r>
          </a:p>
          <a:p>
            <a:endParaRPr lang="en-US" dirty="0"/>
          </a:p>
          <a:p>
            <a:endParaRPr lang="en-US" dirty="0"/>
          </a:p>
        </p:txBody>
      </p:sp>
      <p:sp>
        <p:nvSpPr>
          <p:cNvPr id="41" name="Text Placeholder 40"/>
          <p:cNvSpPr>
            <a:spLocks noGrp="1"/>
          </p:cNvSpPr>
          <p:nvPr>
            <p:ph type="body" sz="quarter" idx="19"/>
          </p:nvPr>
        </p:nvSpPr>
        <p:spPr/>
        <p:txBody>
          <a:bodyPr/>
          <a:lstStyle/>
          <a:p>
            <a:r>
              <a:rPr lang="en-US" dirty="0"/>
              <a:t>H = 400m,     max slope 48%, ~26°</a:t>
            </a:r>
          </a:p>
          <a:p>
            <a:endParaRPr lang="en-US" dirty="0"/>
          </a:p>
          <a:p>
            <a:endParaRPr lang="en-US" dirty="0"/>
          </a:p>
        </p:txBody>
      </p:sp>
      <p:sp>
        <p:nvSpPr>
          <p:cNvPr id="42" name="Text Placeholder 41"/>
          <p:cNvSpPr>
            <a:spLocks noGrp="1"/>
          </p:cNvSpPr>
          <p:nvPr>
            <p:ph type="body" sz="quarter" idx="20"/>
          </p:nvPr>
        </p:nvSpPr>
        <p:spPr/>
        <p:txBody>
          <a:bodyPr/>
          <a:lstStyle/>
          <a:p>
            <a:r>
              <a:rPr lang="en-US" dirty="0"/>
              <a:t>H = 500m,     max slope 60%, ~31°</a:t>
            </a:r>
          </a:p>
          <a:p>
            <a:endParaRPr lang="en-US" dirty="0"/>
          </a:p>
          <a:p>
            <a:endParaRPr lang="en-US" dirty="0"/>
          </a:p>
        </p:txBody>
      </p:sp>
      <p:sp>
        <p:nvSpPr>
          <p:cNvPr id="43" name="Text Placeholder 42"/>
          <p:cNvSpPr>
            <a:spLocks noGrp="1"/>
          </p:cNvSpPr>
          <p:nvPr>
            <p:ph type="body" sz="quarter" idx="21"/>
          </p:nvPr>
        </p:nvSpPr>
        <p:spPr>
          <a:xfrm>
            <a:off x="8153400" y="3886200"/>
            <a:ext cx="3429000" cy="2286000"/>
          </a:xfrm>
        </p:spPr>
        <p:txBody>
          <a:bodyPr/>
          <a:lstStyle/>
          <a:p>
            <a:r>
              <a:rPr lang="en-US" dirty="0"/>
              <a:t>U velocity component</a:t>
            </a:r>
          </a:p>
          <a:p>
            <a:r>
              <a:rPr lang="en-US" dirty="0"/>
              <a:t>Vertical lines @ hill top, 1D, 2D, 5D and 10D downstream of hill top</a:t>
            </a:r>
          </a:p>
          <a:p>
            <a:r>
              <a:rPr lang="en-US" dirty="0"/>
              <a:t>Terrain following line indicates hub height 70m above ground level (AGL)</a:t>
            </a:r>
          </a:p>
          <a:p>
            <a:r>
              <a:rPr lang="en-US" dirty="0"/>
              <a:t>Compared to previous cases :</a:t>
            </a:r>
          </a:p>
          <a:p>
            <a:pPr marL="171450" indent="-171450">
              <a:buFont typeface="Arial" panose="020B0604020202020204" pitchFamily="34" charset="0"/>
              <a:buChar char="•"/>
            </a:pPr>
            <a:r>
              <a:rPr lang="en-US" dirty="0"/>
              <a:t>Much stronger speed up (beyond scale).</a:t>
            </a:r>
          </a:p>
          <a:p>
            <a:pPr marL="171450" indent="-171450">
              <a:buFont typeface="Arial" panose="020B0604020202020204" pitchFamily="34" charset="0"/>
              <a:buChar char="•"/>
            </a:pPr>
            <a:r>
              <a:rPr lang="en-US" dirty="0"/>
              <a:t>Much reduced size of flow separation regions (no separation for hill height of 300m). </a:t>
            </a:r>
          </a:p>
        </p:txBody>
      </p:sp>
      <p:pic>
        <p:nvPicPr>
          <p:cNvPr id="3" name="Picture Placeholder 2"/>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t="14798" b="14798"/>
          <a:stretch>
            <a:fillRect/>
          </a:stretch>
        </p:blipFill>
        <p:spPr/>
      </p:pic>
      <p:pic>
        <p:nvPicPr>
          <p:cNvPr id="6" name="Picture Placeholder 5"/>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t="14798" b="14798"/>
          <a:stretch>
            <a:fillRect/>
          </a:stretch>
        </p:blipFill>
        <p:spPr/>
      </p:pic>
      <p:pic>
        <p:nvPicPr>
          <p:cNvPr id="13" name="Picture Placeholder 12"/>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t="14798" b="14798"/>
          <a:stretch>
            <a:fillRect/>
          </a:stretch>
        </p:blipFill>
        <p:spPr/>
      </p:pic>
    </p:spTree>
    <p:extLst>
      <p:ext uri="{BB962C8B-B14F-4D97-AF65-F5344CB8AC3E}">
        <p14:creationId xmlns:p14="http://schemas.microsoft.com/office/powerpoint/2010/main" val="2229263539"/>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3080" y="1143000"/>
            <a:ext cx="4096520" cy="4096520"/>
          </a:xfrm>
          <a:prstGeom prst="rect">
            <a:avLst/>
          </a:prstGeom>
        </p:spPr>
      </p:pic>
      <p:sp>
        <p:nvSpPr>
          <p:cNvPr id="2" name="Title 1"/>
          <p:cNvSpPr>
            <a:spLocks noGrp="1"/>
          </p:cNvSpPr>
          <p:nvPr>
            <p:ph type="title"/>
          </p:nvPr>
        </p:nvSpPr>
        <p:spPr/>
        <p:txBody>
          <a:bodyPr/>
          <a:lstStyle/>
          <a:p>
            <a:r>
              <a:rPr lang="en-US" sz="2800" dirty="0"/>
              <a:t>2K inversion below 1000m + low level jet</a:t>
            </a:r>
            <a:endParaRPr lang="en-GB" sz="2800" dirty="0"/>
          </a:p>
        </p:txBody>
      </p:sp>
      <p:sp>
        <p:nvSpPr>
          <p:cNvPr id="3" name="Text Placeholder 2"/>
          <p:cNvSpPr>
            <a:spLocks noGrp="1"/>
          </p:cNvSpPr>
          <p:nvPr>
            <p:ph type="body" sz="quarter" idx="11"/>
          </p:nvPr>
        </p:nvSpPr>
        <p:spPr>
          <a:xfrm>
            <a:off x="812800" y="1752600"/>
            <a:ext cx="6578600" cy="3124200"/>
          </a:xfrm>
        </p:spPr>
        <p:txBody>
          <a:bodyPr/>
          <a:lstStyle/>
          <a:p>
            <a:r>
              <a:rPr lang="en-GB" dirty="0"/>
              <a:t>Speed Up @ 70m AGL vs distance from hill top, for various hill heights. Compared to purely neutral case:</a:t>
            </a:r>
          </a:p>
          <a:p>
            <a:pPr lvl="1"/>
            <a:r>
              <a:rPr lang="en-GB" dirty="0">
                <a:solidFill>
                  <a:schemeClr val="accent1"/>
                </a:solidFill>
              </a:rPr>
              <a:t>Low level jet, acceleration downstream of inlet</a:t>
            </a:r>
          </a:p>
          <a:p>
            <a:pPr lvl="1"/>
            <a:r>
              <a:rPr lang="en-GB" dirty="0">
                <a:solidFill>
                  <a:srgbClr val="FFC000"/>
                </a:solidFill>
              </a:rPr>
              <a:t>Speed up at hill top reaches higher values (&gt; 130%)</a:t>
            </a:r>
          </a:p>
          <a:p>
            <a:pPr lvl="1"/>
            <a:r>
              <a:rPr lang="en-GB" dirty="0">
                <a:solidFill>
                  <a:srgbClr val="FF0000"/>
                </a:solidFill>
              </a:rPr>
              <a:t>Separation @ hub height only visible for hill height of 500m</a:t>
            </a:r>
          </a:p>
          <a:p>
            <a:pPr lvl="1"/>
            <a:r>
              <a:rPr lang="en-GB" dirty="0"/>
              <a:t>Strong oscillatory flow behaviour downstream of the hill (resonant gravity waves).</a:t>
            </a:r>
          </a:p>
          <a:p>
            <a:pPr lvl="1"/>
            <a:endParaRPr lang="en-GB" dirty="0"/>
          </a:p>
        </p:txBody>
      </p:sp>
      <mc:AlternateContent xmlns:mc="http://schemas.openxmlformats.org/markup-compatibility/2006" xmlns:a14="http://schemas.microsoft.com/office/drawing/2010/main">
        <mc:Choice Requires="a14">
          <p:sp>
            <p:nvSpPr>
              <p:cNvPr id="6" name="Rectangle 5"/>
              <p:cNvSpPr/>
              <p:nvPr/>
            </p:nvSpPr>
            <p:spPr>
              <a:xfrm>
                <a:off x="1066800" y="5460492"/>
                <a:ext cx="5722079" cy="787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1" i="1">
                          <a:latin typeface="Cambria Math" panose="02040503050406030204" pitchFamily="18" charset="0"/>
                        </a:rPr>
                        <m:t>𝑺𝒑𝒆𝒆𝒅𝑼𝒑</m:t>
                      </m:r>
                      <m:d>
                        <m:dPr>
                          <m:ctrlPr>
                            <a:rPr lang="en-GB" b="1" i="1">
                              <a:latin typeface="Cambria Math" panose="02040503050406030204" pitchFamily="18" charset="0"/>
                            </a:rPr>
                          </m:ctrlPr>
                        </m:dPr>
                        <m:e>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e>
                      </m:d>
                      <m:r>
                        <a:rPr lang="en-GB" b="1"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f>
                                <m:fPr>
                                  <m:ctrlPr>
                                    <a:rPr lang="en-GB" i="1">
                                      <a:latin typeface="Cambria Math" panose="02040503050406030204" pitchFamily="18" charset="0"/>
                                    </a:rPr>
                                  </m:ctrlPr>
                                </m:fPr>
                                <m:num>
                                  <m:sSub>
                                    <m:sSubPr>
                                      <m:ctrlPr>
                                        <a:rPr lang="en-GB" b="1" i="1">
                                          <a:latin typeface="Cambria Math" panose="02040503050406030204" pitchFamily="18" charset="0"/>
                                        </a:rPr>
                                      </m:ctrlPr>
                                    </m:sSubPr>
                                    <m:e>
                                      <m:r>
                                        <a:rPr lang="en-GB" b="1" i="1">
                                          <a:latin typeface="Cambria Math" panose="02040503050406030204" pitchFamily="18" charset="0"/>
                                        </a:rPr>
                                        <m:t>𝑺𝒑𝒆𝒆𝒅</m:t>
                                      </m:r>
                                      <m:d>
                                        <m:dPr>
                                          <m:ctrlPr>
                                            <a:rPr lang="en-GB" b="1" i="1">
                                              <a:latin typeface="Cambria Math" panose="02040503050406030204" pitchFamily="18" charset="0"/>
                                            </a:rPr>
                                          </m:ctrlPr>
                                        </m:dPr>
                                        <m:e>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e>
                                      </m:d>
                                      <m:r>
                                        <a:rPr lang="en-GB" b="1" i="1">
                                          <a:latin typeface="Cambria Math" panose="02040503050406030204" pitchFamily="18" charset="0"/>
                                        </a:rPr>
                                        <m:t>−</m:t>
                                      </m:r>
                                      <m:r>
                                        <a:rPr lang="en-GB" b="1" i="1">
                                          <a:latin typeface="Cambria Math" panose="02040503050406030204" pitchFamily="18" charset="0"/>
                                        </a:rPr>
                                        <m:t>𝑺𝒑𝒆𝒆𝒅</m:t>
                                      </m:r>
                                    </m:e>
                                    <m:sub>
                                      <m:r>
                                        <a:rPr lang="en-GB" b="1" i="1">
                                          <a:latin typeface="Cambria Math" panose="02040503050406030204" pitchFamily="18" charset="0"/>
                                        </a:rPr>
                                        <m:t>𝒊𝒏</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r>
                                    <a:rPr lang="en-GB" b="1" i="1">
                                      <a:latin typeface="Cambria Math" panose="02040503050406030204" pitchFamily="18" charset="0"/>
                                    </a:rPr>
                                    <m:t>)</m:t>
                                  </m:r>
                                </m:num>
                                <m:den>
                                  <m:sSub>
                                    <m:sSubPr>
                                      <m:ctrlPr>
                                        <a:rPr lang="en-GB" b="1" i="1">
                                          <a:latin typeface="Cambria Math" panose="02040503050406030204" pitchFamily="18" charset="0"/>
                                        </a:rPr>
                                      </m:ctrlPr>
                                    </m:sSubPr>
                                    <m:e>
                                      <m:r>
                                        <a:rPr lang="en-GB" b="1" i="1">
                                          <a:latin typeface="Cambria Math" panose="02040503050406030204" pitchFamily="18" charset="0"/>
                                        </a:rPr>
                                        <m:t>𝑺𝒑𝒆𝒆𝒅</m:t>
                                      </m:r>
                                    </m:e>
                                    <m:sub>
                                      <m:r>
                                        <a:rPr lang="en-GB" b="1" i="1">
                                          <a:latin typeface="Cambria Math" panose="02040503050406030204" pitchFamily="18" charset="0"/>
                                        </a:rPr>
                                        <m:t>𝒊𝒏</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r>
                                    <a:rPr lang="en-GB" b="1" i="1">
                                      <a:latin typeface="Cambria Math" panose="02040503050406030204" pitchFamily="18" charset="0"/>
                                    </a:rPr>
                                    <m:t>)</m:t>
                                  </m:r>
                                </m:den>
                              </m:f>
                            </m:e>
                          </m:d>
                        </m:e>
                        <m:sup/>
                      </m:sSup>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1066800" y="5460492"/>
                <a:ext cx="5722079" cy="787908"/>
              </a:xfrm>
              <a:prstGeom prst="rect">
                <a:avLst/>
              </a:prstGeom>
              <a:blipFill>
                <a:blip r:embed="rId3"/>
                <a:stretch>
                  <a:fillRect/>
                </a:stretch>
              </a:blipFill>
            </p:spPr>
            <p:txBody>
              <a:bodyPr/>
              <a:lstStyle/>
              <a:p>
                <a:r>
                  <a:rPr lang="en-GB">
                    <a:noFill/>
                  </a:rPr>
                  <a:t> </a:t>
                </a:r>
              </a:p>
            </p:txBody>
          </p:sp>
        </mc:Fallback>
      </mc:AlternateContent>
      <p:sp>
        <p:nvSpPr>
          <p:cNvPr id="7" name="Oval 6"/>
          <p:cNvSpPr/>
          <p:nvPr/>
        </p:nvSpPr>
        <p:spPr bwMode="auto">
          <a:xfrm>
            <a:off x="8458200" y="2895600"/>
            <a:ext cx="1110114" cy="888034"/>
          </a:xfrm>
          <a:prstGeom prst="ellipse">
            <a:avLst/>
          </a:prstGeom>
          <a:noFill/>
          <a:ln w="34925" cap="sq" algn="ctr">
            <a:solidFill>
              <a:schemeClr val="bg2"/>
            </a:solid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10" name="Oval 9"/>
          <p:cNvSpPr/>
          <p:nvPr/>
        </p:nvSpPr>
        <p:spPr bwMode="auto">
          <a:xfrm>
            <a:off x="9719187" y="1447800"/>
            <a:ext cx="762000" cy="990600"/>
          </a:xfrm>
          <a:prstGeom prst="ellipse">
            <a:avLst/>
          </a:prstGeom>
          <a:noFill/>
          <a:ln w="34925" cap="sq" algn="ctr">
            <a:solidFill>
              <a:srgbClr val="FFC000"/>
            </a:solid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11" name="Oval 10"/>
          <p:cNvSpPr/>
          <p:nvPr/>
        </p:nvSpPr>
        <p:spPr bwMode="auto">
          <a:xfrm>
            <a:off x="10100187" y="4267200"/>
            <a:ext cx="762000" cy="990600"/>
          </a:xfrm>
          <a:prstGeom prst="ellipse">
            <a:avLst/>
          </a:prstGeom>
          <a:noFill/>
          <a:ln w="34925" cap="sq" algn="ctr">
            <a:solidFill>
              <a:srgbClr val="FF0000"/>
            </a:solid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grpSp>
        <p:nvGrpSpPr>
          <p:cNvPr id="13" name="Group 12"/>
          <p:cNvGrpSpPr/>
          <p:nvPr/>
        </p:nvGrpSpPr>
        <p:grpSpPr>
          <a:xfrm>
            <a:off x="196588" y="3124200"/>
            <a:ext cx="616212" cy="2057400"/>
            <a:chOff x="228600" y="3505200"/>
            <a:chExt cx="616212" cy="2057400"/>
          </a:xfrm>
        </p:grpSpPr>
        <p:sp>
          <p:nvSpPr>
            <p:cNvPr id="14" name="Left Brace 13"/>
            <p:cNvSpPr/>
            <p:nvPr/>
          </p:nvSpPr>
          <p:spPr bwMode="auto">
            <a:xfrm>
              <a:off x="597932" y="4102227"/>
              <a:ext cx="246880" cy="863346"/>
            </a:xfrm>
            <a:prstGeom prst="leftBrace">
              <a:avLst/>
            </a:prstGeom>
            <a:noFill/>
            <a:ln w="19050" cap="sq" cmpd="sng" algn="ctr">
              <a:solidFill>
                <a:schemeClr val="accent1"/>
              </a:solidFill>
              <a:prstDash val="solid"/>
              <a:round/>
              <a:headEnd type="none" w="med" len="med"/>
              <a:tailEnd type="none" w="med" len="med"/>
            </a:ln>
            <a:effectLst/>
          </p:spPr>
          <p:txBody>
            <a:bodyPr rtlCol="0" anchor="ctr"/>
            <a:lstStyle/>
            <a:p>
              <a:pPr algn="ctr"/>
              <a:endParaRPr lang="en-GB"/>
            </a:p>
          </p:txBody>
        </p:sp>
        <p:sp>
          <p:nvSpPr>
            <p:cNvPr id="15" name="TextBox 14"/>
            <p:cNvSpPr txBox="1"/>
            <p:nvPr/>
          </p:nvSpPr>
          <p:spPr bwMode="auto">
            <a:xfrm rot="16200000">
              <a:off x="-615434" y="4349234"/>
              <a:ext cx="2057400" cy="369332"/>
            </a:xfrm>
            <a:prstGeom prst="rect">
              <a:avLst/>
            </a:prstGeom>
            <a:noFill/>
            <a:ln w="12700" cap="sq" algn="ctr">
              <a:noFill/>
              <a:miter lim="800000"/>
              <a:headEnd/>
              <a:tailEnd/>
            </a:ln>
            <a:effectLst/>
          </p:spPr>
          <p:txBody>
            <a:bodyPr wrap="square" rtlCol="0">
              <a:spAutoFit/>
            </a:bodyPr>
            <a:lstStyle/>
            <a:p>
              <a:r>
                <a:rPr lang="en-GB" b="1" dirty="0">
                  <a:solidFill>
                    <a:schemeClr val="bg2"/>
                  </a:solidFill>
                  <a:latin typeface="Calibri" pitchFamily="34" charset="0"/>
                  <a:cs typeface="Calibri" pitchFamily="34" charset="0"/>
                </a:rPr>
                <a:t>From gravity waves</a:t>
              </a:r>
            </a:p>
          </p:txBody>
        </p:sp>
      </p:grpSp>
    </p:spTree>
    <p:extLst>
      <p:ext uri="{BB962C8B-B14F-4D97-AF65-F5344CB8AC3E}">
        <p14:creationId xmlns:p14="http://schemas.microsoft.com/office/powerpoint/2010/main" val="2923025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47861" y="1676400"/>
            <a:ext cx="4967939" cy="3363820"/>
          </a:xfrm>
          <a:prstGeom prst="rect">
            <a:avLst/>
          </a:prstGeom>
        </p:spPr>
      </p:pic>
      <p:sp>
        <p:nvSpPr>
          <p:cNvPr id="2" name="Title 1"/>
          <p:cNvSpPr>
            <a:spLocks noGrp="1"/>
          </p:cNvSpPr>
          <p:nvPr>
            <p:ph type="title"/>
          </p:nvPr>
        </p:nvSpPr>
        <p:spPr/>
        <p:txBody>
          <a:bodyPr/>
          <a:lstStyle/>
          <a:p>
            <a:r>
              <a:rPr lang="en-US" sz="2800" dirty="0"/>
              <a:t>2K inversion below 1000m + low level jet</a:t>
            </a:r>
            <a:endParaRPr lang="en-GB" sz="2800" dirty="0"/>
          </a:p>
        </p:txBody>
      </p:sp>
      <p:sp>
        <p:nvSpPr>
          <p:cNvPr id="3" name="Text Placeholder 2"/>
          <p:cNvSpPr>
            <a:spLocks noGrp="1"/>
          </p:cNvSpPr>
          <p:nvPr>
            <p:ph type="body" sz="quarter" idx="11"/>
          </p:nvPr>
        </p:nvSpPr>
        <p:spPr>
          <a:xfrm>
            <a:off x="812800" y="1752600"/>
            <a:ext cx="5892800" cy="3124200"/>
          </a:xfrm>
        </p:spPr>
        <p:txBody>
          <a:bodyPr/>
          <a:lstStyle/>
          <a:p>
            <a:r>
              <a:rPr lang="en-GB" dirty="0"/>
              <a:t>Ratio of available energy through rotor from REWS and from hub wind speed, plotted vs distance from hill top, for various hill heights</a:t>
            </a:r>
          </a:p>
          <a:p>
            <a:pPr lvl="1"/>
            <a:r>
              <a:rPr lang="en-GB" dirty="0"/>
              <a:t>Similar result to neutral case, except with a tendency of further reduced ratios downstream of hill for cases with separation</a:t>
            </a:r>
          </a:p>
          <a:p>
            <a:pPr lvl="1"/>
            <a:endParaRPr lang="en-GB" dirty="0"/>
          </a:p>
        </p:txBody>
      </p:sp>
      <p:sp>
        <p:nvSpPr>
          <p:cNvPr id="8" name="TextBox 7"/>
          <p:cNvSpPr txBox="1"/>
          <p:nvPr/>
        </p:nvSpPr>
        <p:spPr bwMode="auto">
          <a:xfrm>
            <a:off x="7086600" y="5172670"/>
            <a:ext cx="4800600" cy="923330"/>
          </a:xfrm>
          <a:prstGeom prst="rect">
            <a:avLst/>
          </a:prstGeom>
          <a:noFill/>
          <a:ln w="12700" cap="sq" algn="ctr">
            <a:noFill/>
            <a:miter lim="800000"/>
            <a:headEnd/>
            <a:tailEnd/>
          </a:ln>
          <a:effectLst/>
        </p:spPr>
        <p:txBody>
          <a:bodyPr wrap="square" rtlCol="0">
            <a:spAutoFit/>
          </a:bodyPr>
          <a:lstStyle/>
          <a:p>
            <a:r>
              <a:rPr lang="en-GB" b="1" dirty="0">
                <a:solidFill>
                  <a:srgbClr val="FF0000"/>
                </a:solidFill>
                <a:latin typeface="Calibri" pitchFamily="34" charset="0"/>
                <a:cs typeface="Calibri" pitchFamily="34" charset="0"/>
              </a:rPr>
              <a:t>Available energy from hub height wind speed can exceed available energy in flow (from REWS) by up to ~ 5-8% in the wake of the hill.</a:t>
            </a:r>
          </a:p>
        </p:txBody>
      </p:sp>
    </p:spTree>
    <p:extLst>
      <p:ext uri="{BB962C8B-B14F-4D97-AF65-F5344CB8AC3E}">
        <p14:creationId xmlns:p14="http://schemas.microsoft.com/office/powerpoint/2010/main" val="41749632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050" y="3222803"/>
            <a:ext cx="4533900" cy="412394"/>
          </a:xfrm>
        </p:spPr>
        <p:txBody>
          <a:bodyPr/>
          <a:lstStyle/>
          <a:p>
            <a:pPr algn="ctr"/>
            <a:r>
              <a:rPr lang="en-GB" dirty="0"/>
              <a:t>3D case, coastal transition</a:t>
            </a:r>
          </a:p>
        </p:txBody>
      </p:sp>
      <p:pic>
        <p:nvPicPr>
          <p:cNvPr id="4" name="Picture 3" descr="Gesail_view_from_East_zoomedIn_Streamline_tubes"/>
          <p:cNvPicPr>
            <a:picLocks noChangeAspect="1" noChangeArrowheads="1"/>
          </p:cNvPicPr>
          <p:nvPr/>
        </p:nvPicPr>
        <p:blipFill>
          <a:blip r:embed="rId2">
            <a:extLst>
              <a:ext uri="{28A0092B-C50C-407E-A947-70E740481C1C}">
                <a14:useLocalDpi xmlns:a14="http://schemas.microsoft.com/office/drawing/2010/main" val="0"/>
              </a:ext>
            </a:extLst>
          </a:blip>
          <a:srcRect t="8333" b="9334"/>
          <a:stretch>
            <a:fillRect/>
          </a:stretch>
        </p:blipFill>
        <p:spPr bwMode="auto">
          <a:xfrm>
            <a:off x="0" y="4114800"/>
            <a:ext cx="12192000" cy="249946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extLst/>
        </p:spPr>
      </p:pic>
    </p:spTree>
    <p:extLst>
      <p:ext uri="{BB962C8B-B14F-4D97-AF65-F5344CB8AC3E}">
        <p14:creationId xmlns:p14="http://schemas.microsoft.com/office/powerpoint/2010/main" val="1620240455"/>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Outline</a:t>
            </a:r>
          </a:p>
        </p:txBody>
      </p:sp>
      <p:sp>
        <p:nvSpPr>
          <p:cNvPr id="2" name="Text Placeholder 1"/>
          <p:cNvSpPr>
            <a:spLocks noGrp="1"/>
          </p:cNvSpPr>
          <p:nvPr>
            <p:ph type="body" sz="quarter" idx="11"/>
          </p:nvPr>
        </p:nvSpPr>
        <p:spPr>
          <a:xfrm>
            <a:off x="2133600" y="1752600"/>
            <a:ext cx="7467600" cy="3124200"/>
          </a:xfrm>
        </p:spPr>
        <p:txBody>
          <a:bodyPr/>
          <a:lstStyle/>
          <a:p>
            <a:r>
              <a:rPr lang="en-GB" dirty="0"/>
              <a:t>Definitions</a:t>
            </a:r>
          </a:p>
          <a:p>
            <a:r>
              <a:rPr lang="en-GB" dirty="0"/>
              <a:t>Rotor equivalent wind speed (REWS) and terrain effects</a:t>
            </a:r>
          </a:p>
          <a:p>
            <a:r>
              <a:rPr lang="en-GB" dirty="0"/>
              <a:t>Sensitivity to changes in stability conditions</a:t>
            </a:r>
          </a:p>
          <a:p>
            <a:r>
              <a:rPr lang="en-GB" dirty="0"/>
              <a:t>Impact on gross annual energy production (AEP)</a:t>
            </a:r>
          </a:p>
        </p:txBody>
      </p:sp>
    </p:spTree>
    <p:extLst>
      <p:ext uri="{BB962C8B-B14F-4D97-AF65-F5344CB8AC3E}">
        <p14:creationId xmlns:p14="http://schemas.microsoft.com/office/powerpoint/2010/main" val="3653463218"/>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Coastal transition – sensitivity to surface stability</a:t>
            </a:r>
          </a:p>
        </p:txBody>
      </p:sp>
      <p:grpSp>
        <p:nvGrpSpPr>
          <p:cNvPr id="6" name="Group 5"/>
          <p:cNvGrpSpPr/>
          <p:nvPr/>
        </p:nvGrpSpPr>
        <p:grpSpPr>
          <a:xfrm>
            <a:off x="1219200" y="1371600"/>
            <a:ext cx="9982199" cy="4267200"/>
            <a:chOff x="572039" y="2057400"/>
            <a:chExt cx="8114761" cy="4267200"/>
          </a:xfrm>
        </p:grpSpPr>
        <p:pic>
          <p:nvPicPr>
            <p:cNvPr id="7" name="Picture 6"/>
            <p:cNvPicPr>
              <a:picLocks noChangeAspect="1"/>
            </p:cNvPicPr>
            <p:nvPr/>
          </p:nvPicPr>
          <p:blipFill rotWithShape="1">
            <a:blip r:embed="rId2"/>
            <a:srcRect t="9761"/>
            <a:stretch/>
          </p:blipFill>
          <p:spPr>
            <a:xfrm>
              <a:off x="799561" y="2423704"/>
              <a:ext cx="2705639" cy="2453096"/>
            </a:xfrm>
            <a:prstGeom prst="rect">
              <a:avLst/>
            </a:prstGeom>
          </p:spPr>
        </p:pic>
        <p:grpSp>
          <p:nvGrpSpPr>
            <p:cNvPr id="8" name="Group 7"/>
            <p:cNvGrpSpPr/>
            <p:nvPr/>
          </p:nvGrpSpPr>
          <p:grpSpPr>
            <a:xfrm>
              <a:off x="609600" y="4876800"/>
              <a:ext cx="7543800" cy="533400"/>
              <a:chOff x="609600" y="4876800"/>
              <a:chExt cx="7543800" cy="533400"/>
            </a:xfrm>
          </p:grpSpPr>
          <p:sp>
            <p:nvSpPr>
              <p:cNvPr id="21" name="Rectangle 20"/>
              <p:cNvSpPr/>
              <p:nvPr/>
            </p:nvSpPr>
            <p:spPr bwMode="auto">
              <a:xfrm>
                <a:off x="609600" y="5181600"/>
                <a:ext cx="3200400" cy="228600"/>
              </a:xfrm>
              <a:prstGeom prst="rect">
                <a:avLst/>
              </a:prstGeom>
              <a:solidFill>
                <a:schemeClr val="bg2"/>
              </a:solidFill>
              <a:ln w="12700" cap="sq" algn="ctr">
                <a:no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grpSp>
            <p:nvGrpSpPr>
              <p:cNvPr id="22" name="Group 21"/>
              <p:cNvGrpSpPr/>
              <p:nvPr/>
            </p:nvGrpSpPr>
            <p:grpSpPr>
              <a:xfrm>
                <a:off x="3810000" y="4876800"/>
                <a:ext cx="4343400" cy="533400"/>
                <a:chOff x="3810000" y="4876800"/>
                <a:chExt cx="4343400" cy="533400"/>
              </a:xfrm>
            </p:grpSpPr>
            <p:sp>
              <p:nvSpPr>
                <p:cNvPr id="23" name="Rectangle 22"/>
                <p:cNvSpPr/>
                <p:nvPr/>
              </p:nvSpPr>
              <p:spPr bwMode="auto">
                <a:xfrm>
                  <a:off x="3810000" y="5181600"/>
                  <a:ext cx="4343400" cy="228600"/>
                </a:xfrm>
                <a:prstGeom prst="rect">
                  <a:avLst/>
                </a:prstGeom>
                <a:solidFill>
                  <a:srgbClr val="E98517"/>
                </a:solidFill>
                <a:ln w="12700" cap="sq" algn="ctr">
                  <a:no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24" name="Freeform 23"/>
                <p:cNvSpPr/>
                <p:nvPr/>
              </p:nvSpPr>
              <p:spPr bwMode="auto">
                <a:xfrm>
                  <a:off x="4184822" y="5058032"/>
                  <a:ext cx="3954162" cy="313038"/>
                </a:xfrm>
                <a:custGeom>
                  <a:avLst/>
                  <a:gdLst>
                    <a:gd name="connsiteX0" fmla="*/ 82378 w 3954162"/>
                    <a:gd name="connsiteY0" fmla="*/ 156519 h 313038"/>
                    <a:gd name="connsiteX1" fmla="*/ 205946 w 3954162"/>
                    <a:gd name="connsiteY1" fmla="*/ 0 h 313038"/>
                    <a:gd name="connsiteX2" fmla="*/ 749643 w 3954162"/>
                    <a:gd name="connsiteY2" fmla="*/ 41190 h 313038"/>
                    <a:gd name="connsiteX3" fmla="*/ 1276864 w 3954162"/>
                    <a:gd name="connsiteY3" fmla="*/ 115330 h 313038"/>
                    <a:gd name="connsiteX4" fmla="*/ 1581664 w 3954162"/>
                    <a:gd name="connsiteY4" fmla="*/ 49427 h 313038"/>
                    <a:gd name="connsiteX5" fmla="*/ 1886464 w 3954162"/>
                    <a:gd name="connsiteY5" fmla="*/ 0 h 313038"/>
                    <a:gd name="connsiteX6" fmla="*/ 1985319 w 3954162"/>
                    <a:gd name="connsiteY6" fmla="*/ 90617 h 313038"/>
                    <a:gd name="connsiteX7" fmla="*/ 2718486 w 3954162"/>
                    <a:gd name="connsiteY7" fmla="*/ 189471 h 313038"/>
                    <a:gd name="connsiteX8" fmla="*/ 3006810 w 3954162"/>
                    <a:gd name="connsiteY8" fmla="*/ 74141 h 313038"/>
                    <a:gd name="connsiteX9" fmla="*/ 3245708 w 3954162"/>
                    <a:gd name="connsiteY9" fmla="*/ 32952 h 313038"/>
                    <a:gd name="connsiteX10" fmla="*/ 3616410 w 3954162"/>
                    <a:gd name="connsiteY10" fmla="*/ 32952 h 313038"/>
                    <a:gd name="connsiteX11" fmla="*/ 3880021 w 3954162"/>
                    <a:gd name="connsiteY11" fmla="*/ 98854 h 313038"/>
                    <a:gd name="connsiteX12" fmla="*/ 3954162 w 3954162"/>
                    <a:gd name="connsiteY12" fmla="*/ 115330 h 313038"/>
                    <a:gd name="connsiteX13" fmla="*/ 2034746 w 3954162"/>
                    <a:gd name="connsiteY13" fmla="*/ 313038 h 313038"/>
                    <a:gd name="connsiteX14" fmla="*/ 996778 w 3954162"/>
                    <a:gd name="connsiteY14" fmla="*/ 271849 h 313038"/>
                    <a:gd name="connsiteX15" fmla="*/ 0 w 3954162"/>
                    <a:gd name="connsiteY15" fmla="*/ 189471 h 313038"/>
                    <a:gd name="connsiteX16" fmla="*/ 82378 w 3954162"/>
                    <a:gd name="connsiteY16" fmla="*/ 156519 h 31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4162" h="313038">
                      <a:moveTo>
                        <a:pt x="82378" y="156519"/>
                      </a:moveTo>
                      <a:lnTo>
                        <a:pt x="205946" y="0"/>
                      </a:lnTo>
                      <a:lnTo>
                        <a:pt x="749643" y="41190"/>
                      </a:lnTo>
                      <a:lnTo>
                        <a:pt x="1276864" y="115330"/>
                      </a:lnTo>
                      <a:lnTo>
                        <a:pt x="1581664" y="49427"/>
                      </a:lnTo>
                      <a:lnTo>
                        <a:pt x="1886464" y="0"/>
                      </a:lnTo>
                      <a:lnTo>
                        <a:pt x="1985319" y="90617"/>
                      </a:lnTo>
                      <a:lnTo>
                        <a:pt x="2718486" y="189471"/>
                      </a:lnTo>
                      <a:lnTo>
                        <a:pt x="3006810" y="74141"/>
                      </a:lnTo>
                      <a:lnTo>
                        <a:pt x="3245708" y="32952"/>
                      </a:lnTo>
                      <a:lnTo>
                        <a:pt x="3616410" y="32952"/>
                      </a:lnTo>
                      <a:lnTo>
                        <a:pt x="3880021" y="98854"/>
                      </a:lnTo>
                      <a:lnTo>
                        <a:pt x="3954162" y="115330"/>
                      </a:lnTo>
                      <a:lnTo>
                        <a:pt x="2034746" y="313038"/>
                      </a:lnTo>
                      <a:lnTo>
                        <a:pt x="996778" y="271849"/>
                      </a:lnTo>
                      <a:lnTo>
                        <a:pt x="0" y="189471"/>
                      </a:lnTo>
                      <a:lnTo>
                        <a:pt x="82378" y="156519"/>
                      </a:lnTo>
                      <a:close/>
                    </a:path>
                  </a:pathLst>
                </a:custGeom>
                <a:solidFill>
                  <a:srgbClr val="E98517"/>
                </a:solidFill>
                <a:ln w="12700" cap="sq" algn="ctr">
                  <a:noFill/>
                  <a:miter lim="800000"/>
                  <a:headEnd/>
                  <a:tailEnd/>
                </a:ln>
                <a:effectLst/>
              </p:spPr>
              <p:txBody>
                <a:bodyPr wrap="none" rtlCol="0" anchor="ctr"/>
                <a:lstStyle/>
                <a:p>
                  <a:pPr algn="ctr"/>
                  <a:endParaRPr lang="en-GB" b="1" dirty="0">
                    <a:solidFill>
                      <a:srgbClr val="E98517"/>
                    </a:solidFill>
                    <a:latin typeface="Arial Narrow" pitchFamily="34" charset="0"/>
                  </a:endParaRPr>
                </a:p>
              </p:txBody>
            </p:sp>
            <p:sp>
              <p:nvSpPr>
                <p:cNvPr id="25" name="Rectangle 24"/>
                <p:cNvSpPr/>
                <p:nvPr/>
              </p:nvSpPr>
              <p:spPr bwMode="auto">
                <a:xfrm>
                  <a:off x="6705600" y="4900484"/>
                  <a:ext cx="152400" cy="438664"/>
                </a:xfrm>
                <a:prstGeom prst="rect">
                  <a:avLst/>
                </a:prstGeom>
                <a:solidFill>
                  <a:srgbClr val="E98517"/>
                </a:solidFill>
                <a:ln w="12700" cap="sq" algn="ctr">
                  <a:no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26" name="Rectangle 25"/>
                <p:cNvSpPr/>
                <p:nvPr/>
              </p:nvSpPr>
              <p:spPr bwMode="auto">
                <a:xfrm>
                  <a:off x="6934200" y="5052884"/>
                  <a:ext cx="76200" cy="204916"/>
                </a:xfrm>
                <a:prstGeom prst="rect">
                  <a:avLst/>
                </a:prstGeom>
                <a:solidFill>
                  <a:srgbClr val="E98517"/>
                </a:solidFill>
                <a:ln w="12700" cap="sq" algn="ctr">
                  <a:no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27" name="Rectangle 26"/>
                <p:cNvSpPr/>
                <p:nvPr/>
              </p:nvSpPr>
              <p:spPr bwMode="auto">
                <a:xfrm>
                  <a:off x="6477000" y="5052884"/>
                  <a:ext cx="152400" cy="318186"/>
                </a:xfrm>
                <a:prstGeom prst="rect">
                  <a:avLst/>
                </a:prstGeom>
                <a:solidFill>
                  <a:srgbClr val="E98517"/>
                </a:solidFill>
                <a:ln w="12700" cap="sq" algn="ctr">
                  <a:no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28" name="Isosceles Triangle 27"/>
                <p:cNvSpPr/>
                <p:nvPr/>
              </p:nvSpPr>
              <p:spPr bwMode="auto">
                <a:xfrm>
                  <a:off x="5791200" y="4876800"/>
                  <a:ext cx="222504" cy="267730"/>
                </a:xfrm>
                <a:prstGeom prst="triangle">
                  <a:avLst/>
                </a:prstGeom>
                <a:solidFill>
                  <a:schemeClr val="accent3"/>
                </a:solidFill>
                <a:ln w="12700" cap="sq" algn="ctr">
                  <a:no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29" name="Isosceles Triangle 28"/>
                <p:cNvSpPr/>
                <p:nvPr/>
              </p:nvSpPr>
              <p:spPr bwMode="auto">
                <a:xfrm>
                  <a:off x="5638800" y="4913870"/>
                  <a:ext cx="222504" cy="267730"/>
                </a:xfrm>
                <a:prstGeom prst="triangle">
                  <a:avLst/>
                </a:prstGeom>
                <a:solidFill>
                  <a:schemeClr val="accent3"/>
                </a:solidFill>
                <a:ln w="12700" cap="sq" algn="ctr">
                  <a:no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30" name="Isosceles Triangle 29"/>
                <p:cNvSpPr/>
                <p:nvPr/>
              </p:nvSpPr>
              <p:spPr bwMode="auto">
                <a:xfrm>
                  <a:off x="5410200" y="4953000"/>
                  <a:ext cx="222504" cy="267730"/>
                </a:xfrm>
                <a:prstGeom prst="triangle">
                  <a:avLst/>
                </a:prstGeom>
                <a:solidFill>
                  <a:schemeClr val="accent3"/>
                </a:solidFill>
                <a:ln w="12700" cap="sq" algn="ctr">
                  <a:no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grpSp>
        </p:grpSp>
        <p:sp>
          <p:nvSpPr>
            <p:cNvPr id="9" name="TextBox 8"/>
            <p:cNvSpPr txBox="1"/>
            <p:nvPr/>
          </p:nvSpPr>
          <p:spPr bwMode="auto">
            <a:xfrm>
              <a:off x="6591839" y="3163669"/>
              <a:ext cx="2094961" cy="646331"/>
            </a:xfrm>
            <a:prstGeom prst="rect">
              <a:avLst/>
            </a:prstGeom>
            <a:noFill/>
            <a:ln w="12700" cap="sq" algn="ctr">
              <a:noFill/>
              <a:miter lim="800000"/>
              <a:headEnd/>
              <a:tailEnd/>
            </a:ln>
            <a:effectLst/>
          </p:spPr>
          <p:txBody>
            <a:bodyPr wrap="square" rtlCol="0">
              <a:spAutoFit/>
            </a:bodyPr>
            <a:lstStyle/>
            <a:p>
              <a:r>
                <a:rPr lang="en-GB" b="1" dirty="0">
                  <a:solidFill>
                    <a:srgbClr val="FF0000"/>
                  </a:solidFill>
                  <a:latin typeface="Calibri" pitchFamily="34" charset="0"/>
                  <a:cs typeface="Calibri" pitchFamily="34" charset="0"/>
                </a:rPr>
                <a:t>Internal boundary layer height, </a:t>
              </a:r>
              <a:r>
                <a:rPr lang="en-GB" b="1" dirty="0" err="1">
                  <a:solidFill>
                    <a:srgbClr val="FF0000"/>
                  </a:solidFill>
                  <a:latin typeface="Calibri" pitchFamily="34" charset="0"/>
                  <a:cs typeface="Calibri" pitchFamily="34" charset="0"/>
                </a:rPr>
                <a:t>h</a:t>
              </a:r>
              <a:r>
                <a:rPr lang="en-GB" b="1" baseline="-25000" dirty="0" err="1">
                  <a:solidFill>
                    <a:srgbClr val="FF0000"/>
                  </a:solidFill>
                  <a:latin typeface="Calibri" pitchFamily="34" charset="0"/>
                  <a:cs typeface="Calibri" pitchFamily="34" charset="0"/>
                </a:rPr>
                <a:t>IBL</a:t>
              </a:r>
              <a:endParaRPr lang="en-GB" b="1" dirty="0">
                <a:solidFill>
                  <a:srgbClr val="FF0000"/>
                </a:solidFill>
                <a:latin typeface="Calibri" pitchFamily="34" charset="0"/>
                <a:cs typeface="Calibri" pitchFamily="34" charset="0"/>
              </a:endParaRPr>
            </a:p>
          </p:txBody>
        </p:sp>
        <p:grpSp>
          <p:nvGrpSpPr>
            <p:cNvPr id="10" name="Group 9"/>
            <p:cNvGrpSpPr/>
            <p:nvPr/>
          </p:nvGrpSpPr>
          <p:grpSpPr>
            <a:xfrm>
              <a:off x="3581400" y="2438400"/>
              <a:ext cx="2705639" cy="2438400"/>
              <a:chOff x="3581400" y="2438400"/>
              <a:chExt cx="2705639" cy="2438400"/>
            </a:xfrm>
          </p:grpSpPr>
          <p:pic>
            <p:nvPicPr>
              <p:cNvPr id="19" name="Picture 18"/>
              <p:cNvPicPr>
                <a:picLocks noChangeAspect="1"/>
              </p:cNvPicPr>
              <p:nvPr/>
            </p:nvPicPr>
            <p:blipFill rotWithShape="1">
              <a:blip r:embed="rId3"/>
              <a:srcRect t="10301"/>
              <a:stretch/>
            </p:blipFill>
            <p:spPr>
              <a:xfrm>
                <a:off x="3581400" y="2438400"/>
                <a:ext cx="2705639" cy="2438400"/>
              </a:xfrm>
              <a:prstGeom prst="rect">
                <a:avLst/>
              </a:prstGeom>
            </p:spPr>
          </p:pic>
          <p:cxnSp>
            <p:nvCxnSpPr>
              <p:cNvPr id="20" name="Straight Arrow Connector 19"/>
              <p:cNvCxnSpPr/>
              <p:nvPr/>
            </p:nvCxnSpPr>
            <p:spPr bwMode="auto">
              <a:xfrm flipV="1">
                <a:off x="5943600" y="3606000"/>
                <a:ext cx="0" cy="1152000"/>
              </a:xfrm>
              <a:prstGeom prst="straightConnector1">
                <a:avLst/>
              </a:prstGeom>
              <a:solidFill>
                <a:schemeClr val="accent2"/>
              </a:solidFill>
              <a:ln w="19050" cap="sq" cmpd="sng" algn="ctr">
                <a:solidFill>
                  <a:srgbClr val="FF0000"/>
                </a:solidFill>
                <a:prstDash val="solid"/>
                <a:round/>
                <a:headEnd type="none" w="med" len="med"/>
                <a:tailEnd type="triangle"/>
              </a:ln>
              <a:effectLst/>
            </p:spPr>
          </p:cxnSp>
        </p:grpSp>
        <p:sp>
          <p:nvSpPr>
            <p:cNvPr id="11" name="TextBox 10"/>
            <p:cNvSpPr txBox="1"/>
            <p:nvPr/>
          </p:nvSpPr>
          <p:spPr bwMode="auto">
            <a:xfrm>
              <a:off x="3810000" y="5373469"/>
              <a:ext cx="2094961" cy="369332"/>
            </a:xfrm>
            <a:prstGeom prst="rect">
              <a:avLst/>
            </a:prstGeom>
            <a:noFill/>
            <a:ln w="12700" cap="sq" algn="ctr">
              <a:noFill/>
              <a:miter lim="800000"/>
              <a:headEnd/>
              <a:tailEnd/>
            </a:ln>
            <a:effectLst/>
          </p:spPr>
          <p:txBody>
            <a:bodyPr wrap="square" rtlCol="0">
              <a:spAutoFit/>
            </a:bodyPr>
            <a:lstStyle/>
            <a:p>
              <a:r>
                <a:rPr lang="en-GB" b="1" dirty="0">
                  <a:solidFill>
                    <a:srgbClr val="E98517"/>
                  </a:solidFill>
                  <a:latin typeface="Calibri" pitchFamily="34" charset="0"/>
                  <a:cs typeface="Calibri" pitchFamily="34" charset="0"/>
                </a:rPr>
                <a:t>land</a:t>
              </a:r>
            </a:p>
          </p:txBody>
        </p:sp>
        <p:sp>
          <p:nvSpPr>
            <p:cNvPr id="12" name="TextBox 11"/>
            <p:cNvSpPr txBox="1"/>
            <p:nvPr/>
          </p:nvSpPr>
          <p:spPr bwMode="auto">
            <a:xfrm>
              <a:off x="572039" y="5410200"/>
              <a:ext cx="2094961" cy="369332"/>
            </a:xfrm>
            <a:prstGeom prst="rect">
              <a:avLst/>
            </a:prstGeom>
            <a:noFill/>
            <a:ln w="12700" cap="sq" algn="ctr">
              <a:noFill/>
              <a:miter lim="800000"/>
              <a:headEnd/>
              <a:tailEnd/>
            </a:ln>
            <a:effectLst/>
          </p:spPr>
          <p:txBody>
            <a:bodyPr wrap="square" rtlCol="0">
              <a:spAutoFit/>
            </a:bodyPr>
            <a:lstStyle/>
            <a:p>
              <a:r>
                <a:rPr lang="en-GB" b="1" dirty="0">
                  <a:solidFill>
                    <a:schemeClr val="accent1"/>
                  </a:solidFill>
                  <a:latin typeface="Calibri" pitchFamily="34" charset="0"/>
                  <a:cs typeface="Calibri" pitchFamily="34" charset="0"/>
                </a:rPr>
                <a:t>sea</a:t>
              </a:r>
            </a:p>
          </p:txBody>
        </p:sp>
        <p:cxnSp>
          <p:nvCxnSpPr>
            <p:cNvPr id="13" name="Straight Arrow Connector 12"/>
            <p:cNvCxnSpPr/>
            <p:nvPr/>
          </p:nvCxnSpPr>
          <p:spPr bwMode="auto">
            <a:xfrm>
              <a:off x="3810000" y="5943600"/>
              <a:ext cx="3581400" cy="0"/>
            </a:xfrm>
            <a:prstGeom prst="straightConnector1">
              <a:avLst/>
            </a:prstGeom>
            <a:solidFill>
              <a:schemeClr val="accent2"/>
            </a:solidFill>
            <a:ln w="19050" cap="sq" cmpd="sng" algn="ctr">
              <a:solidFill>
                <a:schemeClr val="tx1"/>
              </a:solidFill>
              <a:prstDash val="solid"/>
              <a:round/>
              <a:headEnd type="none" w="med" len="med"/>
              <a:tailEnd type="triangle"/>
            </a:ln>
            <a:effectLst/>
          </p:spPr>
        </p:cxnSp>
        <p:sp>
          <p:nvSpPr>
            <p:cNvPr id="14" name="TextBox 13"/>
            <p:cNvSpPr txBox="1"/>
            <p:nvPr/>
          </p:nvSpPr>
          <p:spPr bwMode="auto">
            <a:xfrm>
              <a:off x="3810000" y="5955268"/>
              <a:ext cx="2094961" cy="369332"/>
            </a:xfrm>
            <a:prstGeom prst="rect">
              <a:avLst/>
            </a:prstGeom>
            <a:noFill/>
            <a:ln w="12700" cap="sq" algn="ctr">
              <a:noFill/>
              <a:miter lim="800000"/>
              <a:headEnd/>
              <a:tailEnd/>
            </a:ln>
            <a:effectLst/>
          </p:spPr>
          <p:txBody>
            <a:bodyPr wrap="square" rtlCol="0">
              <a:spAutoFit/>
            </a:bodyPr>
            <a:lstStyle/>
            <a:p>
              <a:r>
                <a:rPr lang="en-GB" b="1" dirty="0">
                  <a:latin typeface="Calibri" pitchFamily="34" charset="0"/>
                  <a:cs typeface="Calibri" pitchFamily="34" charset="0"/>
                </a:rPr>
                <a:t>fetch, x</a:t>
              </a:r>
            </a:p>
          </p:txBody>
        </p:sp>
        <p:sp>
          <p:nvSpPr>
            <p:cNvPr id="15" name="TextBox 14"/>
            <p:cNvSpPr txBox="1"/>
            <p:nvPr/>
          </p:nvSpPr>
          <p:spPr bwMode="auto">
            <a:xfrm>
              <a:off x="914400" y="2057400"/>
              <a:ext cx="1981200" cy="646331"/>
            </a:xfrm>
            <a:prstGeom prst="rect">
              <a:avLst/>
            </a:prstGeom>
            <a:noFill/>
            <a:ln w="12700" cap="sq" algn="ctr">
              <a:noFill/>
              <a:miter lim="800000"/>
              <a:headEnd/>
              <a:tailEnd/>
            </a:ln>
            <a:effectLst/>
          </p:spPr>
          <p:txBody>
            <a:bodyPr wrap="square" rtlCol="0">
              <a:spAutoFit/>
            </a:bodyPr>
            <a:lstStyle/>
            <a:p>
              <a:r>
                <a:rPr lang="en-GB" b="1" dirty="0">
                  <a:latin typeface="Calibri" pitchFamily="34" charset="0"/>
                  <a:cs typeface="Calibri" pitchFamily="34" charset="0"/>
                </a:rPr>
                <a:t>Equilibrium profile over sea</a:t>
              </a:r>
            </a:p>
          </p:txBody>
        </p:sp>
        <p:sp>
          <p:nvSpPr>
            <p:cNvPr id="16" name="TextBox 15"/>
            <p:cNvSpPr txBox="1"/>
            <p:nvPr/>
          </p:nvSpPr>
          <p:spPr bwMode="auto">
            <a:xfrm>
              <a:off x="609600" y="4800600"/>
              <a:ext cx="2094961" cy="369332"/>
            </a:xfrm>
            <a:prstGeom prst="rect">
              <a:avLst/>
            </a:prstGeom>
            <a:noFill/>
            <a:ln w="12700" cap="sq" algn="ctr">
              <a:noFill/>
              <a:miter lim="800000"/>
              <a:headEnd/>
              <a:tailEnd/>
            </a:ln>
            <a:effectLst/>
          </p:spPr>
          <p:txBody>
            <a:bodyPr wrap="square" rtlCol="0">
              <a:spAutoFit/>
            </a:bodyPr>
            <a:lstStyle/>
            <a:p>
              <a:r>
                <a:rPr lang="en-GB" b="1" dirty="0">
                  <a:solidFill>
                    <a:schemeClr val="accent1"/>
                  </a:solidFill>
                  <a:latin typeface="Calibri" pitchFamily="34" charset="0"/>
                  <a:cs typeface="Calibri" pitchFamily="34" charset="0"/>
                </a:rPr>
                <a:t>z</a:t>
              </a:r>
              <a:r>
                <a:rPr lang="en-GB" b="1" baseline="-25000" dirty="0">
                  <a:solidFill>
                    <a:schemeClr val="accent1"/>
                  </a:solidFill>
                  <a:latin typeface="Calibri" pitchFamily="34" charset="0"/>
                  <a:cs typeface="Calibri" pitchFamily="34" charset="0"/>
                </a:rPr>
                <a:t>0s</a:t>
              </a:r>
              <a:endParaRPr lang="en-GB" b="1" dirty="0">
                <a:solidFill>
                  <a:schemeClr val="accent1"/>
                </a:solidFill>
                <a:latin typeface="Calibri" pitchFamily="34" charset="0"/>
                <a:cs typeface="Calibri" pitchFamily="34" charset="0"/>
              </a:endParaRPr>
            </a:p>
          </p:txBody>
        </p:sp>
        <p:sp>
          <p:nvSpPr>
            <p:cNvPr id="17" name="TextBox 16"/>
            <p:cNvSpPr txBox="1"/>
            <p:nvPr/>
          </p:nvSpPr>
          <p:spPr bwMode="auto">
            <a:xfrm>
              <a:off x="3810000" y="4800600"/>
              <a:ext cx="2094961" cy="369332"/>
            </a:xfrm>
            <a:prstGeom prst="rect">
              <a:avLst/>
            </a:prstGeom>
            <a:noFill/>
            <a:ln w="12700" cap="sq" algn="ctr">
              <a:noFill/>
              <a:miter lim="800000"/>
              <a:headEnd/>
              <a:tailEnd/>
            </a:ln>
            <a:effectLst/>
          </p:spPr>
          <p:txBody>
            <a:bodyPr wrap="square" rtlCol="0">
              <a:spAutoFit/>
            </a:bodyPr>
            <a:lstStyle/>
            <a:p>
              <a:r>
                <a:rPr lang="en-GB" b="1" dirty="0">
                  <a:solidFill>
                    <a:srgbClr val="E98517"/>
                  </a:solidFill>
                  <a:latin typeface="Calibri" pitchFamily="34" charset="0"/>
                  <a:cs typeface="Calibri" pitchFamily="34" charset="0"/>
                </a:rPr>
                <a:t>z</a:t>
              </a:r>
              <a:r>
                <a:rPr lang="en-GB" b="1" baseline="-25000" dirty="0">
                  <a:solidFill>
                    <a:srgbClr val="E98517"/>
                  </a:solidFill>
                  <a:latin typeface="Calibri" pitchFamily="34" charset="0"/>
                  <a:cs typeface="Calibri" pitchFamily="34" charset="0"/>
                </a:rPr>
                <a:t>0r</a:t>
              </a:r>
              <a:endParaRPr lang="en-GB" b="1" dirty="0">
                <a:solidFill>
                  <a:srgbClr val="E98517"/>
                </a:solidFill>
                <a:latin typeface="Calibri" pitchFamily="34" charset="0"/>
                <a:cs typeface="Calibri" pitchFamily="34" charset="0"/>
              </a:endParaRPr>
            </a:p>
          </p:txBody>
        </p:sp>
        <p:sp>
          <p:nvSpPr>
            <p:cNvPr id="18" name="TextBox 17"/>
            <p:cNvSpPr txBox="1"/>
            <p:nvPr/>
          </p:nvSpPr>
          <p:spPr bwMode="auto">
            <a:xfrm>
              <a:off x="3886200" y="2057400"/>
              <a:ext cx="3962400" cy="646331"/>
            </a:xfrm>
            <a:prstGeom prst="rect">
              <a:avLst/>
            </a:prstGeom>
            <a:noFill/>
            <a:ln w="12700" cap="sq" algn="ctr">
              <a:noFill/>
              <a:miter lim="800000"/>
              <a:headEnd/>
              <a:tailEnd/>
            </a:ln>
            <a:effectLst/>
          </p:spPr>
          <p:txBody>
            <a:bodyPr wrap="square" rtlCol="0">
              <a:spAutoFit/>
            </a:bodyPr>
            <a:lstStyle/>
            <a:p>
              <a:r>
                <a:rPr lang="en-GB" b="1" dirty="0">
                  <a:latin typeface="Calibri" pitchFamily="34" charset="0"/>
                  <a:cs typeface="Calibri" pitchFamily="34" charset="0"/>
                </a:rPr>
                <a:t>Land profile within IBL, sea profile above</a:t>
              </a:r>
            </a:p>
          </p:txBody>
        </p:sp>
      </p:grpSp>
      <p:sp>
        <p:nvSpPr>
          <p:cNvPr id="31" name="Rectangle 30"/>
          <p:cNvSpPr/>
          <p:nvPr/>
        </p:nvSpPr>
        <p:spPr>
          <a:xfrm>
            <a:off x="1640348" y="5754469"/>
            <a:ext cx="2245852" cy="369332"/>
          </a:xfrm>
          <a:prstGeom prst="rect">
            <a:avLst/>
          </a:prstGeom>
        </p:spPr>
        <p:txBody>
          <a:bodyPr wrap="square">
            <a:spAutoFit/>
          </a:bodyPr>
          <a:lstStyle/>
          <a:p>
            <a:r>
              <a:rPr lang="en-GB" b="1" dirty="0">
                <a:latin typeface="Calibri" pitchFamily="34" charset="0"/>
                <a:cs typeface="Calibri" pitchFamily="34" charset="0"/>
              </a:rPr>
              <a:t>Effect of REWS = ?    </a:t>
            </a:r>
          </a:p>
        </p:txBody>
      </p:sp>
      <p:sp>
        <p:nvSpPr>
          <p:cNvPr id="32" name="Rectangle 31"/>
          <p:cNvSpPr/>
          <p:nvPr/>
        </p:nvSpPr>
        <p:spPr>
          <a:xfrm>
            <a:off x="3962400" y="5754131"/>
            <a:ext cx="4572000" cy="646331"/>
          </a:xfrm>
          <a:prstGeom prst="rect">
            <a:avLst/>
          </a:prstGeom>
        </p:spPr>
        <p:txBody>
          <a:bodyPr>
            <a:spAutoFit/>
          </a:bodyPr>
          <a:lstStyle/>
          <a:p>
            <a:r>
              <a:rPr lang="en-GB" b="1" dirty="0">
                <a:latin typeface="Calibri" pitchFamily="34" charset="0"/>
                <a:cs typeface="Calibri" pitchFamily="34" charset="0"/>
              </a:rPr>
              <a:t>with roughness transition</a:t>
            </a:r>
          </a:p>
          <a:p>
            <a:r>
              <a:rPr lang="en-GB" b="1" dirty="0">
                <a:latin typeface="Calibri" pitchFamily="34" charset="0"/>
                <a:cs typeface="Calibri" pitchFamily="34" charset="0"/>
              </a:rPr>
              <a:t>with roughness and thermal transition</a:t>
            </a:r>
          </a:p>
        </p:txBody>
      </p:sp>
      <p:sp>
        <p:nvSpPr>
          <p:cNvPr id="33" name="Right Arrow 32"/>
          <p:cNvSpPr/>
          <p:nvPr/>
        </p:nvSpPr>
        <p:spPr bwMode="auto">
          <a:xfrm>
            <a:off x="2209800" y="2743200"/>
            <a:ext cx="785664" cy="381000"/>
          </a:xfrm>
          <a:prstGeom prst="rightArrow">
            <a:avLst/>
          </a:prstGeom>
          <a:solidFill>
            <a:schemeClr val="bg1">
              <a:lumMod val="85000"/>
            </a:schemeClr>
          </a:solidFill>
          <a:ln w="12700" cap="sq" algn="ctr">
            <a:no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Tree>
    <p:extLst>
      <p:ext uri="{BB962C8B-B14F-4D97-AF65-F5344CB8AC3E}">
        <p14:creationId xmlns:p14="http://schemas.microsoft.com/office/powerpoint/2010/main" val="28885997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astline+z+turbines+masts_noWTnames_zoomed_out.png"/>
          <p:cNvPicPr>
            <a:picLocks noGrp="1" noChangeAspect="1"/>
          </p:cNvPicPr>
          <p:nvPr>
            <p:ph type="pic" sz="quarter" idx="10"/>
          </p:nvPr>
        </p:nvPicPr>
        <p:blipFill>
          <a:blip r:embed="rId3" cstate="print"/>
          <a:srcRect l="3893" r="3893"/>
          <a:stretch>
            <a:fillRect/>
          </a:stretch>
        </p:blipFill>
        <p:spPr>
          <a:xfrm>
            <a:off x="5486400" y="914139"/>
            <a:ext cx="6713578" cy="5029461"/>
          </a:xfrm>
          <a:prstGeom prst="rect">
            <a:avLst/>
          </a:prstGeom>
        </p:spPr>
      </p:pic>
      <p:sp>
        <p:nvSpPr>
          <p:cNvPr id="7" name="Title 6"/>
          <p:cNvSpPr>
            <a:spLocks noGrp="1"/>
          </p:cNvSpPr>
          <p:nvPr>
            <p:ph type="title"/>
          </p:nvPr>
        </p:nvSpPr>
        <p:spPr/>
        <p:txBody>
          <a:bodyPr/>
          <a:lstStyle/>
          <a:p>
            <a:r>
              <a:rPr lang="en-US" dirty="0"/>
              <a:t>Real site: </a:t>
            </a:r>
            <a:r>
              <a:rPr lang="en-GB" dirty="0"/>
              <a:t>Smøla</a:t>
            </a:r>
            <a:r>
              <a:rPr lang="en-US" dirty="0"/>
              <a:t>, Layout + terrain</a:t>
            </a:r>
          </a:p>
        </p:txBody>
      </p:sp>
      <p:sp>
        <p:nvSpPr>
          <p:cNvPr id="9" name="Text Placeholder 8"/>
          <p:cNvSpPr>
            <a:spLocks noGrp="1"/>
          </p:cNvSpPr>
          <p:nvPr>
            <p:ph type="body" sz="quarter" idx="11"/>
          </p:nvPr>
        </p:nvSpPr>
        <p:spPr>
          <a:xfrm>
            <a:off x="812800" y="1752600"/>
            <a:ext cx="4292600" cy="3124200"/>
          </a:xfrm>
        </p:spPr>
        <p:txBody>
          <a:bodyPr/>
          <a:lstStyle/>
          <a:p>
            <a:r>
              <a:rPr lang="en-US" sz="2200" dirty="0"/>
              <a:t>Small terrain elevations</a:t>
            </a:r>
          </a:p>
          <a:p>
            <a:r>
              <a:rPr lang="en-US" sz="2200" dirty="0"/>
              <a:t>4 masts pre-construction </a:t>
            </a:r>
          </a:p>
          <a:p>
            <a:pPr lvl="1"/>
            <a:r>
              <a:rPr lang="en-US" sz="1800" dirty="0"/>
              <a:t>10m, 30m, 50m</a:t>
            </a:r>
          </a:p>
          <a:p>
            <a:r>
              <a:rPr lang="en-US" sz="2200" dirty="0"/>
              <a:t>1 mast post-construction</a:t>
            </a:r>
          </a:p>
          <a:p>
            <a:pPr lvl="1"/>
            <a:r>
              <a:rPr lang="en-US" sz="1800" dirty="0"/>
              <a:t>10m, 29m, 65m</a:t>
            </a:r>
          </a:p>
          <a:p>
            <a:r>
              <a:rPr lang="en-US" sz="2200" dirty="0"/>
              <a:t>Background info from</a:t>
            </a:r>
          </a:p>
          <a:p>
            <a:pPr lvl="1"/>
            <a:r>
              <a:rPr lang="en-GB" sz="1800" dirty="0" err="1"/>
              <a:t>Håkansson</a:t>
            </a:r>
            <a:r>
              <a:rPr lang="en-GB" sz="1800" dirty="0"/>
              <a:t> &amp; </a:t>
            </a:r>
            <a:r>
              <a:rPr lang="en-GB" sz="1800" dirty="0" err="1"/>
              <a:t>Sondell</a:t>
            </a:r>
            <a:r>
              <a:rPr lang="en-GB" sz="1800" dirty="0"/>
              <a:t>, ‘Measurements and power production’</a:t>
            </a:r>
          </a:p>
          <a:p>
            <a:r>
              <a:rPr lang="en-GB" sz="2200" dirty="0"/>
              <a:t>Simulation details from</a:t>
            </a:r>
          </a:p>
          <a:p>
            <a:pPr lvl="1"/>
            <a:r>
              <a:rPr lang="en-GB" sz="1800" dirty="0"/>
              <a:t>Montavon et al, 2015, EWEA Conference, Paris</a:t>
            </a:r>
            <a:endParaRPr lang="en-US" sz="1800" dirty="0"/>
          </a:p>
        </p:txBody>
      </p:sp>
    </p:spTree>
    <p:extLst>
      <p:ext uri="{BB962C8B-B14F-4D97-AF65-F5344CB8AC3E}">
        <p14:creationId xmlns:p14="http://schemas.microsoft.com/office/powerpoint/2010/main" val="2250328333"/>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6400" y="381000"/>
            <a:ext cx="10490199" cy="412394"/>
          </a:xfrm>
        </p:spPr>
        <p:txBody>
          <a:bodyPr/>
          <a:lstStyle/>
          <a:p>
            <a:r>
              <a:rPr lang="en-GB" dirty="0"/>
              <a:t>Normalised wind speed profiles at met mast location ‘</a:t>
            </a:r>
            <a:r>
              <a:rPr lang="en-GB" dirty="0" err="1"/>
              <a:t>Mnew</a:t>
            </a:r>
            <a:r>
              <a:rPr lang="en-GB" dirty="0"/>
              <a:t>’, sector 225, </a:t>
            </a:r>
            <a:r>
              <a:rPr lang="en-GB" dirty="0" err="1"/>
              <a:t>uref</a:t>
            </a:r>
            <a:r>
              <a:rPr lang="en-GB" dirty="0"/>
              <a:t> = 10 m/s @ 50m, sensitivity to </a:t>
            </a:r>
            <a:r>
              <a:rPr lang="en-GB" dirty="0" err="1"/>
              <a:t>dT</a:t>
            </a:r>
            <a:endParaRPr lang="en-US" dirty="0"/>
          </a:p>
        </p:txBody>
      </p:sp>
      <p:pic>
        <p:nvPicPr>
          <p:cNvPr id="7" name="Picture 6"/>
          <p:cNvPicPr>
            <a:picLocks noChangeAspect="1"/>
          </p:cNvPicPr>
          <p:nvPr/>
        </p:nvPicPr>
        <p:blipFill>
          <a:blip r:embed="rId2"/>
          <a:stretch>
            <a:fillRect/>
          </a:stretch>
        </p:blipFill>
        <p:spPr>
          <a:xfrm>
            <a:off x="1651364" y="2209800"/>
            <a:ext cx="4396215" cy="3484060"/>
          </a:xfrm>
          <a:prstGeom prst="rect">
            <a:avLst/>
          </a:prstGeom>
        </p:spPr>
      </p:pic>
      <p:pic>
        <p:nvPicPr>
          <p:cNvPr id="8" name="Picture 7"/>
          <p:cNvPicPr>
            <a:picLocks noChangeAspect="1"/>
          </p:cNvPicPr>
          <p:nvPr/>
        </p:nvPicPr>
        <p:blipFill rotWithShape="1">
          <a:blip r:embed="rId3"/>
          <a:srcRect l="6402"/>
          <a:stretch/>
        </p:blipFill>
        <p:spPr>
          <a:xfrm>
            <a:off x="6324600" y="2205100"/>
            <a:ext cx="4114800" cy="3488761"/>
          </a:xfrm>
          <a:prstGeom prst="rect">
            <a:avLst/>
          </a:prstGeom>
        </p:spPr>
      </p:pic>
      <p:sp>
        <p:nvSpPr>
          <p:cNvPr id="9" name="TextBox 8"/>
          <p:cNvSpPr txBox="1"/>
          <p:nvPr/>
        </p:nvSpPr>
        <p:spPr bwMode="auto">
          <a:xfrm>
            <a:off x="6781800" y="6096000"/>
            <a:ext cx="3505200" cy="369332"/>
          </a:xfrm>
          <a:prstGeom prst="rect">
            <a:avLst/>
          </a:prstGeom>
          <a:noFill/>
          <a:ln w="12700" cap="sq" algn="ctr">
            <a:noFill/>
            <a:miter lim="800000"/>
            <a:headEnd/>
            <a:tailEnd/>
          </a:ln>
          <a:effectLst/>
        </p:spPr>
        <p:txBody>
          <a:bodyPr wrap="square" rtlCol="0">
            <a:spAutoFit/>
          </a:bodyPr>
          <a:lstStyle/>
          <a:p>
            <a:r>
              <a:rPr lang="en-GB" b="1" dirty="0">
                <a:latin typeface="Calibri" pitchFamily="34" charset="0"/>
                <a:cs typeface="Calibri" pitchFamily="34" charset="0"/>
              </a:rPr>
              <a:t>Horizontal dashed line: 70m AGL</a:t>
            </a:r>
          </a:p>
        </p:txBody>
      </p:sp>
      <p:sp>
        <p:nvSpPr>
          <p:cNvPr id="10" name="TextBox 9"/>
          <p:cNvSpPr txBox="1"/>
          <p:nvPr/>
        </p:nvSpPr>
        <p:spPr bwMode="auto">
          <a:xfrm>
            <a:off x="2438400" y="1752600"/>
            <a:ext cx="3505200" cy="369332"/>
          </a:xfrm>
          <a:prstGeom prst="rect">
            <a:avLst/>
          </a:prstGeom>
          <a:noFill/>
          <a:ln w="12700" cap="sq" algn="ctr">
            <a:noFill/>
            <a:miter lim="800000"/>
            <a:headEnd/>
            <a:tailEnd/>
          </a:ln>
          <a:effectLst/>
        </p:spPr>
        <p:txBody>
          <a:bodyPr wrap="square" rtlCol="0">
            <a:spAutoFit/>
          </a:bodyPr>
          <a:lstStyle/>
          <a:p>
            <a:r>
              <a:rPr lang="en-GB" b="1" dirty="0">
                <a:latin typeface="Calibri" pitchFamily="34" charset="0"/>
                <a:cs typeface="Calibri" pitchFamily="34" charset="0"/>
              </a:rPr>
              <a:t>Stable conditions</a:t>
            </a:r>
          </a:p>
        </p:txBody>
      </p:sp>
      <p:sp>
        <p:nvSpPr>
          <p:cNvPr id="11" name="TextBox 10"/>
          <p:cNvSpPr txBox="1"/>
          <p:nvPr/>
        </p:nvSpPr>
        <p:spPr bwMode="auto">
          <a:xfrm>
            <a:off x="6781800" y="1752600"/>
            <a:ext cx="3505200" cy="369332"/>
          </a:xfrm>
          <a:prstGeom prst="rect">
            <a:avLst/>
          </a:prstGeom>
          <a:noFill/>
          <a:ln w="12700" cap="sq" algn="ctr">
            <a:noFill/>
            <a:miter lim="800000"/>
            <a:headEnd/>
            <a:tailEnd/>
          </a:ln>
          <a:effectLst/>
        </p:spPr>
        <p:txBody>
          <a:bodyPr wrap="square" rtlCol="0">
            <a:spAutoFit/>
          </a:bodyPr>
          <a:lstStyle/>
          <a:p>
            <a:r>
              <a:rPr lang="en-GB" b="1" dirty="0">
                <a:latin typeface="Calibri" pitchFamily="34" charset="0"/>
                <a:cs typeface="Calibri" pitchFamily="34" charset="0"/>
              </a:rPr>
              <a:t>Unstable conditions</a:t>
            </a:r>
          </a:p>
        </p:txBody>
      </p:sp>
      <p:sp>
        <p:nvSpPr>
          <p:cNvPr id="2" name="TextBox 1"/>
          <p:cNvSpPr txBox="1"/>
          <p:nvPr/>
        </p:nvSpPr>
        <p:spPr bwMode="auto">
          <a:xfrm>
            <a:off x="381000" y="6019800"/>
            <a:ext cx="5486400" cy="461665"/>
          </a:xfrm>
          <a:prstGeom prst="rect">
            <a:avLst/>
          </a:prstGeom>
          <a:noFill/>
          <a:ln w="12700" cap="sq" algn="ctr">
            <a:noFill/>
            <a:miter lim="800000"/>
            <a:headEnd/>
            <a:tailEnd/>
          </a:ln>
          <a:effectLst/>
        </p:spPr>
        <p:txBody>
          <a:bodyPr wrap="square" rtlCol="0">
            <a:spAutoFit/>
          </a:bodyPr>
          <a:lstStyle/>
          <a:p>
            <a:r>
              <a:rPr lang="en-GB" sz="1200" i="1" dirty="0">
                <a:cs typeface="Calibri" pitchFamily="34" charset="0"/>
              </a:rPr>
              <a:t>From Montavon et al, 2015, </a:t>
            </a:r>
            <a:r>
              <a:rPr lang="en-GB" sz="1200" i="1" dirty="0"/>
              <a:t>Mind the energy gap: how coastal transition and stable atmospheric conditions affect velocity profiles</a:t>
            </a:r>
            <a:r>
              <a:rPr lang="en-GB" sz="1200" dirty="0"/>
              <a:t>, </a:t>
            </a:r>
            <a:r>
              <a:rPr lang="en-GB" sz="1200" i="1" dirty="0">
                <a:cs typeface="Calibri" pitchFamily="34" charset="0"/>
              </a:rPr>
              <a:t>EWEA Conference Proceedings, Paris.</a:t>
            </a:r>
          </a:p>
        </p:txBody>
      </p:sp>
    </p:spTree>
    <p:extLst>
      <p:ext uri="{BB962C8B-B14F-4D97-AF65-F5344CB8AC3E}">
        <p14:creationId xmlns:p14="http://schemas.microsoft.com/office/powerpoint/2010/main" val="2972223441"/>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Smøla</a:t>
            </a:r>
            <a:r>
              <a:rPr lang="en-GB" dirty="0"/>
              <a:t> : Sensitivity of REWS to surface stability associated with coastal transition, sector 225</a:t>
            </a:r>
          </a:p>
        </p:txBody>
      </p:sp>
      <p:sp>
        <p:nvSpPr>
          <p:cNvPr id="12" name="Text Placeholder 11"/>
          <p:cNvSpPr>
            <a:spLocks noGrp="1"/>
          </p:cNvSpPr>
          <p:nvPr>
            <p:ph type="body" sz="quarter" idx="11"/>
          </p:nvPr>
        </p:nvSpPr>
        <p:spPr>
          <a:xfrm>
            <a:off x="812800" y="1752600"/>
            <a:ext cx="10160000" cy="3124200"/>
          </a:xfrm>
          <a:prstGeom prst="rect">
            <a:avLst/>
          </a:prstGeom>
        </p:spPr>
        <p:txBody>
          <a:bodyPr/>
          <a:lstStyle/>
          <a:p>
            <a:r>
              <a:rPr lang="en-GB" dirty="0"/>
              <a:t>Reduction of ratio between REWS and hub height wind speed because of the change in profile shape</a:t>
            </a:r>
          </a:p>
        </p:txBody>
      </p:sp>
      <p:sp>
        <p:nvSpPr>
          <p:cNvPr id="15" name="TextBox 14"/>
          <p:cNvSpPr txBox="1"/>
          <p:nvPr/>
        </p:nvSpPr>
        <p:spPr bwMode="auto">
          <a:xfrm>
            <a:off x="1066800" y="5562601"/>
            <a:ext cx="9448800" cy="461665"/>
          </a:xfrm>
          <a:prstGeom prst="rect">
            <a:avLst/>
          </a:prstGeom>
          <a:noFill/>
          <a:ln w="12700" cap="sq" algn="ctr">
            <a:noFill/>
            <a:miter lim="800000"/>
            <a:headEnd/>
            <a:tailEnd/>
          </a:ln>
          <a:effectLst/>
        </p:spPr>
        <p:txBody>
          <a:bodyPr wrap="square" rtlCol="0">
            <a:spAutoFit/>
          </a:bodyPr>
          <a:lstStyle/>
          <a:p>
            <a:r>
              <a:rPr lang="en-GB" sz="2400" b="1" dirty="0">
                <a:latin typeface="Calibri" pitchFamily="34" charset="0"/>
                <a:cs typeface="Calibri" pitchFamily="34" charset="0"/>
                <a:sym typeface="Wingdings" panose="05000000000000000000" pitchFamily="2" charset="2"/>
              </a:rPr>
              <a:t> Stable cases: potentially significant </a:t>
            </a:r>
            <a:r>
              <a:rPr lang="en-GB" sz="2400" b="1" dirty="0">
                <a:solidFill>
                  <a:srgbClr val="FF0000"/>
                </a:solidFill>
                <a:latin typeface="Calibri" pitchFamily="34" charset="0"/>
                <a:cs typeface="Calibri" pitchFamily="34" charset="0"/>
                <a:sym typeface="Wingdings" panose="05000000000000000000" pitchFamily="2" charset="2"/>
              </a:rPr>
              <a:t>overestimation</a:t>
            </a:r>
            <a:r>
              <a:rPr lang="en-GB" sz="2400" b="1" dirty="0">
                <a:latin typeface="Calibri" pitchFamily="34" charset="0"/>
                <a:cs typeface="Calibri" pitchFamily="34" charset="0"/>
                <a:sym typeface="Wingdings" panose="05000000000000000000" pitchFamily="2" charset="2"/>
              </a:rPr>
              <a:t> of available power.</a:t>
            </a:r>
            <a:endParaRPr lang="en-GB" sz="2400" b="1" dirty="0">
              <a:latin typeface="Calibri" pitchFamily="34" charset="0"/>
              <a:cs typeface="Calibr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289463246"/>
              </p:ext>
            </p:extLst>
          </p:nvPr>
        </p:nvGraphicFramePr>
        <p:xfrm>
          <a:off x="3733800" y="3175000"/>
          <a:ext cx="3352800" cy="1854200"/>
        </p:xfrm>
        <a:graphic>
          <a:graphicData uri="http://schemas.openxmlformats.org/drawingml/2006/table">
            <a:tbl>
              <a:tblPr firstRow="1" bandRow="1">
                <a:tableStyleId>{5C22544A-7EE6-4342-B048-85BDC9FD1C3A}</a:tableStyleId>
              </a:tblPr>
              <a:tblGrid>
                <a:gridCol w="1724298">
                  <a:extLst>
                    <a:ext uri="{9D8B030D-6E8A-4147-A177-3AD203B41FA5}">
                      <a16:colId xmlns:a16="http://schemas.microsoft.com/office/drawing/2014/main" val="20000"/>
                    </a:ext>
                  </a:extLst>
                </a:gridCol>
                <a:gridCol w="1628502">
                  <a:extLst>
                    <a:ext uri="{9D8B030D-6E8A-4147-A177-3AD203B41FA5}">
                      <a16:colId xmlns:a16="http://schemas.microsoft.com/office/drawing/2014/main" val="20001"/>
                    </a:ext>
                  </a:extLst>
                </a:gridCol>
              </a:tblGrid>
              <a:tr h="370840">
                <a:tc>
                  <a:txBody>
                    <a:bodyPr/>
                    <a:lstStyle/>
                    <a:p>
                      <a:pPr algn="ctr"/>
                      <a:r>
                        <a:rPr lang="en-GB" dirty="0"/>
                        <a:t>Surface stability</a:t>
                      </a:r>
                    </a:p>
                  </a:txBody>
                  <a:tcPr/>
                </a:tc>
                <a:tc>
                  <a:txBody>
                    <a:bodyPr/>
                    <a:lstStyle/>
                    <a:p>
                      <a:pPr algn="ctr"/>
                      <a:r>
                        <a:rPr lang="en-GB" dirty="0">
                          <a:sym typeface="Symbol" panose="05050102010706020507" pitchFamily="18" charset="2"/>
                        </a:rPr>
                        <a:t>(REWS/</a:t>
                      </a:r>
                      <a:r>
                        <a:rPr lang="en-GB" dirty="0" err="1">
                          <a:sym typeface="Symbol" panose="05050102010706020507" pitchFamily="18" charset="2"/>
                        </a:rPr>
                        <a:t>Vhub</a:t>
                      </a:r>
                      <a:r>
                        <a:rPr lang="en-GB" dirty="0">
                          <a:sym typeface="Symbol" panose="05050102010706020507" pitchFamily="18" charset="2"/>
                        </a:rPr>
                        <a:t>)</a:t>
                      </a:r>
                      <a:r>
                        <a:rPr lang="en-GB" baseline="30000" dirty="0">
                          <a:sym typeface="Symbol" panose="05050102010706020507" pitchFamily="18" charset="2"/>
                        </a:rPr>
                        <a:t>3</a:t>
                      </a:r>
                      <a:endParaRPr lang="en-GB" baseline="30000" dirty="0"/>
                    </a:p>
                  </a:txBody>
                  <a:tcPr/>
                </a:tc>
                <a:extLst>
                  <a:ext uri="{0D108BD9-81ED-4DB2-BD59-A6C34878D82A}">
                    <a16:rowId xmlns:a16="http://schemas.microsoft.com/office/drawing/2014/main" val="10000"/>
                  </a:ext>
                </a:extLst>
              </a:tr>
              <a:tr h="370840">
                <a:tc>
                  <a:txBody>
                    <a:bodyPr/>
                    <a:lstStyle/>
                    <a:p>
                      <a:pPr algn="ctr"/>
                      <a:r>
                        <a:rPr lang="en-GB" dirty="0"/>
                        <a:t>Adiabatic</a:t>
                      </a:r>
                    </a:p>
                  </a:txBody>
                  <a:tcPr/>
                </a:tc>
                <a:tc>
                  <a:txBody>
                    <a:bodyPr/>
                    <a:lstStyle/>
                    <a:p>
                      <a:pPr algn="ctr"/>
                      <a:r>
                        <a:rPr lang="en-GB" dirty="0"/>
                        <a:t>98.5%</a:t>
                      </a:r>
                    </a:p>
                  </a:txBody>
                  <a:tcPr/>
                </a:tc>
                <a:extLst>
                  <a:ext uri="{0D108BD9-81ED-4DB2-BD59-A6C34878D82A}">
                    <a16:rowId xmlns:a16="http://schemas.microsoft.com/office/drawing/2014/main" val="10001"/>
                  </a:ext>
                </a:extLst>
              </a:tr>
              <a:tr h="370840">
                <a:tc>
                  <a:txBody>
                    <a:bodyPr/>
                    <a:lstStyle/>
                    <a:p>
                      <a:pPr algn="ctr"/>
                      <a:r>
                        <a:rPr lang="en-GB" dirty="0"/>
                        <a:t>-2K</a:t>
                      </a:r>
                    </a:p>
                  </a:txBody>
                  <a:tcPr/>
                </a:tc>
                <a:tc>
                  <a:txBody>
                    <a:bodyPr/>
                    <a:lstStyle/>
                    <a:p>
                      <a:pPr algn="ctr"/>
                      <a:r>
                        <a:rPr lang="en-GB" dirty="0"/>
                        <a:t>96.9%</a:t>
                      </a:r>
                    </a:p>
                  </a:txBody>
                  <a:tcPr/>
                </a:tc>
                <a:extLst>
                  <a:ext uri="{0D108BD9-81ED-4DB2-BD59-A6C34878D82A}">
                    <a16:rowId xmlns:a16="http://schemas.microsoft.com/office/drawing/2014/main" val="10002"/>
                  </a:ext>
                </a:extLst>
              </a:tr>
              <a:tr h="370840">
                <a:tc>
                  <a:txBody>
                    <a:bodyPr/>
                    <a:lstStyle/>
                    <a:p>
                      <a:pPr algn="ctr"/>
                      <a:r>
                        <a:rPr lang="en-GB" dirty="0"/>
                        <a:t>-5K</a:t>
                      </a:r>
                    </a:p>
                  </a:txBody>
                  <a:tcPr/>
                </a:tc>
                <a:tc>
                  <a:txBody>
                    <a:bodyPr/>
                    <a:lstStyle/>
                    <a:p>
                      <a:pPr algn="ctr"/>
                      <a:r>
                        <a:rPr lang="en-GB" dirty="0"/>
                        <a:t>95.7%</a:t>
                      </a:r>
                    </a:p>
                  </a:txBody>
                  <a:tcPr/>
                </a:tc>
                <a:extLst>
                  <a:ext uri="{0D108BD9-81ED-4DB2-BD59-A6C34878D82A}">
                    <a16:rowId xmlns:a16="http://schemas.microsoft.com/office/drawing/2014/main" val="10003"/>
                  </a:ext>
                </a:extLst>
              </a:tr>
              <a:tr h="370840">
                <a:tc>
                  <a:txBody>
                    <a:bodyPr/>
                    <a:lstStyle/>
                    <a:p>
                      <a:pPr algn="ctr"/>
                      <a:r>
                        <a:rPr lang="en-GB" dirty="0"/>
                        <a:t>-10K</a:t>
                      </a:r>
                    </a:p>
                  </a:txBody>
                  <a:tcPr/>
                </a:tc>
                <a:tc>
                  <a:txBody>
                    <a:bodyPr/>
                    <a:lstStyle/>
                    <a:p>
                      <a:pPr algn="ctr"/>
                      <a:r>
                        <a:rPr lang="en-GB" dirty="0"/>
                        <a:t>95.8 %</a:t>
                      </a:r>
                    </a:p>
                  </a:txBody>
                  <a:tcPr/>
                </a:tc>
                <a:extLst>
                  <a:ext uri="{0D108BD9-81ED-4DB2-BD59-A6C34878D82A}">
                    <a16:rowId xmlns:a16="http://schemas.microsoft.com/office/drawing/2014/main" val="10004"/>
                  </a:ext>
                </a:extLst>
              </a:tr>
            </a:tbl>
          </a:graphicData>
        </a:graphic>
      </p:graphicFrame>
      <p:sp>
        <p:nvSpPr>
          <p:cNvPr id="10" name="Striped Right Arrow 9"/>
          <p:cNvSpPr/>
          <p:nvPr/>
        </p:nvSpPr>
        <p:spPr bwMode="auto">
          <a:xfrm rot="5400000">
            <a:off x="7124700" y="4269740"/>
            <a:ext cx="914400" cy="533400"/>
          </a:xfrm>
          <a:prstGeom prst="stripedRightArrow">
            <a:avLst/>
          </a:prstGeom>
          <a:gradFill>
            <a:gsLst>
              <a:gs pos="0">
                <a:srgbClr val="FFF200"/>
              </a:gs>
              <a:gs pos="45000">
                <a:srgbClr val="FF7A00"/>
              </a:gs>
              <a:gs pos="70000">
                <a:srgbClr val="FF0300"/>
              </a:gs>
              <a:gs pos="100000">
                <a:srgbClr val="4D0808"/>
              </a:gs>
            </a:gsLst>
            <a:lin ang="0" scaled="0"/>
          </a:gradFill>
          <a:ln w="12700" cap="sq" algn="ctr">
            <a:no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3" name="Rectangle 2"/>
          <p:cNvSpPr/>
          <p:nvPr/>
        </p:nvSpPr>
        <p:spPr>
          <a:xfrm>
            <a:off x="7924801" y="4079240"/>
            <a:ext cx="2438400" cy="923330"/>
          </a:xfrm>
          <a:prstGeom prst="rect">
            <a:avLst/>
          </a:prstGeom>
        </p:spPr>
        <p:txBody>
          <a:bodyPr wrap="square">
            <a:spAutoFit/>
          </a:bodyPr>
          <a:lstStyle/>
          <a:p>
            <a:r>
              <a:rPr lang="en-GB" b="1" dirty="0">
                <a:solidFill>
                  <a:srgbClr val="FF0000"/>
                </a:solidFill>
                <a:latin typeface="Calibri" pitchFamily="34" charset="0"/>
                <a:cs typeface="Calibri" pitchFamily="34" charset="0"/>
                <a:sym typeface="Wingdings" panose="05000000000000000000" pitchFamily="2" charset="2"/>
              </a:rPr>
              <a:t>Increasingly stable conditions downstream of transition</a:t>
            </a:r>
            <a:endParaRPr lang="en-GB" dirty="0"/>
          </a:p>
        </p:txBody>
      </p:sp>
    </p:spTree>
    <p:extLst>
      <p:ext uri="{BB962C8B-B14F-4D97-AF65-F5344CB8AC3E}">
        <p14:creationId xmlns:p14="http://schemas.microsoft.com/office/powerpoint/2010/main" val="13684908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9880599" cy="412394"/>
          </a:xfrm>
        </p:spPr>
        <p:txBody>
          <a:bodyPr/>
          <a:lstStyle/>
          <a:p>
            <a:r>
              <a:rPr lang="en-GB" dirty="0"/>
              <a:t>Hypothetical site: Sensitivity of gross AEP (annual energy production) to the use of REWS</a:t>
            </a:r>
          </a:p>
        </p:txBody>
      </p:sp>
      <p:sp>
        <p:nvSpPr>
          <p:cNvPr id="3" name="Text Placeholder 2"/>
          <p:cNvSpPr>
            <a:spLocks noGrp="1"/>
          </p:cNvSpPr>
          <p:nvPr>
            <p:ph type="body" sz="quarter" idx="11"/>
          </p:nvPr>
        </p:nvSpPr>
        <p:spPr>
          <a:xfrm>
            <a:off x="812800" y="1752600"/>
            <a:ext cx="10998200" cy="3124200"/>
          </a:xfrm>
        </p:spPr>
        <p:txBody>
          <a:bodyPr/>
          <a:lstStyle/>
          <a:p>
            <a:r>
              <a:rPr lang="en-GB" sz="1800" dirty="0"/>
              <a:t>Site with 47 2.3MW turbines, 70m hub height, 82m diameter</a:t>
            </a:r>
          </a:p>
          <a:p>
            <a:r>
              <a:rPr lang="en-GB" sz="1800" dirty="0"/>
              <a:t>Coastal transition (roughness and thermal discontinuity)</a:t>
            </a:r>
          </a:p>
          <a:p>
            <a:r>
              <a:rPr lang="en-GB" sz="1800" dirty="0"/>
              <a:t>3 sets of surface stability conditions</a:t>
            </a:r>
          </a:p>
          <a:p>
            <a:r>
              <a:rPr lang="en-GB" sz="1800" dirty="0"/>
              <a:t>Identical wind speed distribution (time series) for all stability conditions at an anemometer location at hub height</a:t>
            </a:r>
          </a:p>
          <a:p>
            <a:endParaRPr lang="en-GB" sz="1800" dirty="0"/>
          </a:p>
          <a:p>
            <a:endParaRPr lang="en-GB" sz="1800" dirty="0"/>
          </a:p>
          <a:p>
            <a:endParaRPr lang="en-GB" sz="1800" dirty="0"/>
          </a:p>
          <a:p>
            <a:endParaRPr lang="en-GB" sz="1800" dirty="0"/>
          </a:p>
          <a:p>
            <a:endParaRPr lang="en-GB" sz="800" dirty="0"/>
          </a:p>
          <a:p>
            <a:pPr marL="0" indent="0">
              <a:buNone/>
            </a:pPr>
            <a:r>
              <a:rPr lang="en-GB" sz="1800" dirty="0">
                <a:sym typeface="Wingdings" panose="05000000000000000000" pitchFamily="2" charset="2"/>
              </a:rPr>
              <a:t> </a:t>
            </a:r>
            <a:r>
              <a:rPr lang="en-GB" sz="1800" dirty="0">
                <a:solidFill>
                  <a:srgbClr val="FF0000"/>
                </a:solidFill>
                <a:sym typeface="Wingdings" panose="05000000000000000000" pitchFamily="2" charset="2"/>
              </a:rPr>
              <a:t>Gross AEP reduced when estimated from REWS rather than Hub Value</a:t>
            </a:r>
          </a:p>
          <a:p>
            <a:r>
              <a:rPr lang="en-GB" sz="1800" dirty="0">
                <a:sym typeface="Wingdings" panose="05000000000000000000" pitchFamily="2" charset="2"/>
              </a:rPr>
              <a:t>Only accounts for reduced available energy. Does not account for possible reduction in turbine efficiency due to non-optimal operating conditions.</a:t>
            </a:r>
            <a:endParaRPr lang="en-GB" sz="1800" dirty="0"/>
          </a:p>
        </p:txBody>
      </p:sp>
      <p:graphicFrame>
        <p:nvGraphicFramePr>
          <p:cNvPr id="4" name="Table 3"/>
          <p:cNvGraphicFramePr>
            <a:graphicFrameLocks noGrp="1"/>
          </p:cNvGraphicFramePr>
          <p:nvPr>
            <p:extLst/>
          </p:nvPr>
        </p:nvGraphicFramePr>
        <p:xfrm>
          <a:off x="2652348" y="3581400"/>
          <a:ext cx="6705598" cy="1752600"/>
        </p:xfrm>
        <a:graphic>
          <a:graphicData uri="http://schemas.openxmlformats.org/drawingml/2006/table">
            <a:tbl>
              <a:tblPr firstRow="1" bandRow="1">
                <a:tableStyleId>{5C22544A-7EE6-4342-B048-85BDC9FD1C3A}</a:tableStyleId>
              </a:tblPr>
              <a:tblGrid>
                <a:gridCol w="1749289">
                  <a:extLst>
                    <a:ext uri="{9D8B030D-6E8A-4147-A177-3AD203B41FA5}">
                      <a16:colId xmlns:a16="http://schemas.microsoft.com/office/drawing/2014/main" val="20000"/>
                    </a:ext>
                  </a:extLst>
                </a:gridCol>
                <a:gridCol w="1652103">
                  <a:extLst>
                    <a:ext uri="{9D8B030D-6E8A-4147-A177-3AD203B41FA5}">
                      <a16:colId xmlns:a16="http://schemas.microsoft.com/office/drawing/2014/main" val="20001"/>
                    </a:ext>
                  </a:extLst>
                </a:gridCol>
                <a:gridCol w="1652103">
                  <a:extLst>
                    <a:ext uri="{9D8B030D-6E8A-4147-A177-3AD203B41FA5}">
                      <a16:colId xmlns:a16="http://schemas.microsoft.com/office/drawing/2014/main" val="2510729536"/>
                    </a:ext>
                  </a:extLst>
                </a:gridCol>
                <a:gridCol w="1652103">
                  <a:extLst>
                    <a:ext uri="{9D8B030D-6E8A-4147-A177-3AD203B41FA5}">
                      <a16:colId xmlns:a16="http://schemas.microsoft.com/office/drawing/2014/main" val="2601076675"/>
                    </a:ext>
                  </a:extLst>
                </a:gridCol>
              </a:tblGrid>
              <a:tr h="370840">
                <a:tc>
                  <a:txBody>
                    <a:bodyPr/>
                    <a:lstStyle/>
                    <a:p>
                      <a:pPr algn="ctr"/>
                      <a:r>
                        <a:rPr lang="en-GB" dirty="0"/>
                        <a:t>Gross AEP [</a:t>
                      </a:r>
                      <a:r>
                        <a:rPr lang="en-GB" dirty="0" err="1"/>
                        <a:t>GWh</a:t>
                      </a:r>
                      <a:r>
                        <a:rPr lang="en-GB" dirty="0"/>
                        <a:t>/year]</a:t>
                      </a:r>
                    </a:p>
                  </a:txBody>
                  <a:tcPr/>
                </a:tc>
                <a:tc>
                  <a:txBody>
                    <a:bodyPr/>
                    <a:lstStyle/>
                    <a:p>
                      <a:pPr algn="ctr"/>
                      <a:r>
                        <a:rPr lang="en-GB" dirty="0">
                          <a:sym typeface="Symbol" panose="05050102010706020507" pitchFamily="18" charset="2"/>
                        </a:rPr>
                        <a:t>Unstable, </a:t>
                      </a:r>
                    </a:p>
                    <a:p>
                      <a:pPr algn="ctr"/>
                      <a:r>
                        <a:rPr lang="en-GB" dirty="0">
                          <a:sym typeface="Symbol" panose="05050102010706020507" pitchFamily="18" charset="2"/>
                        </a:rPr>
                        <a:t>T contrast +5K</a:t>
                      </a:r>
                      <a:endParaRPr lang="en-GB" baseline="30000" dirty="0"/>
                    </a:p>
                  </a:txBody>
                  <a:tcPr/>
                </a:tc>
                <a:tc>
                  <a:txBody>
                    <a:bodyPr/>
                    <a:lstStyle/>
                    <a:p>
                      <a:pPr algn="ctr"/>
                      <a:r>
                        <a:rPr lang="en-GB" baseline="0" dirty="0"/>
                        <a:t>Neutral</a:t>
                      </a:r>
                    </a:p>
                  </a:txBody>
                  <a:tcPr/>
                </a:tc>
                <a:tc>
                  <a:txBody>
                    <a:bodyPr/>
                    <a:lstStyle/>
                    <a:p>
                      <a:pPr algn="ctr"/>
                      <a:r>
                        <a:rPr lang="en-GB" baseline="0" dirty="0"/>
                        <a:t>Stable, </a:t>
                      </a:r>
                    </a:p>
                    <a:p>
                      <a:pPr algn="ctr"/>
                      <a:r>
                        <a:rPr lang="en-GB" baseline="0" dirty="0"/>
                        <a:t>T contrast -5K</a:t>
                      </a:r>
                    </a:p>
                  </a:txBody>
                  <a:tcPr/>
                </a:tc>
                <a:extLst>
                  <a:ext uri="{0D108BD9-81ED-4DB2-BD59-A6C34878D82A}">
                    <a16:rowId xmlns:a16="http://schemas.microsoft.com/office/drawing/2014/main" val="10000"/>
                  </a:ext>
                </a:extLst>
              </a:tr>
              <a:tr h="370840">
                <a:tc>
                  <a:txBody>
                    <a:bodyPr/>
                    <a:lstStyle/>
                    <a:p>
                      <a:pPr algn="ctr"/>
                      <a:r>
                        <a:rPr lang="en-GB" dirty="0"/>
                        <a:t>REWS</a:t>
                      </a:r>
                    </a:p>
                  </a:txBody>
                  <a:tcPr/>
                </a:tc>
                <a:tc>
                  <a:txBody>
                    <a:bodyPr/>
                    <a:lstStyle/>
                    <a:p>
                      <a:pPr algn="ctr"/>
                      <a:r>
                        <a:rPr lang="en-GB" dirty="0"/>
                        <a:t>298.6</a:t>
                      </a:r>
                    </a:p>
                  </a:txBody>
                  <a:tcPr/>
                </a:tc>
                <a:tc>
                  <a:txBody>
                    <a:bodyPr/>
                    <a:lstStyle/>
                    <a:p>
                      <a:pPr algn="ctr"/>
                      <a:r>
                        <a:rPr lang="en-GB" dirty="0"/>
                        <a:t>295.4</a:t>
                      </a:r>
                    </a:p>
                  </a:txBody>
                  <a:tcPr/>
                </a:tc>
                <a:tc>
                  <a:txBody>
                    <a:bodyPr/>
                    <a:lstStyle/>
                    <a:p>
                      <a:pPr algn="ctr"/>
                      <a:r>
                        <a:rPr lang="en-GB" dirty="0"/>
                        <a:t>290.3</a:t>
                      </a:r>
                    </a:p>
                  </a:txBody>
                  <a:tcPr/>
                </a:tc>
                <a:extLst>
                  <a:ext uri="{0D108BD9-81ED-4DB2-BD59-A6C34878D82A}">
                    <a16:rowId xmlns:a16="http://schemas.microsoft.com/office/drawing/2014/main" val="10001"/>
                  </a:ext>
                </a:extLst>
              </a:tr>
              <a:tr h="370840">
                <a:tc>
                  <a:txBody>
                    <a:bodyPr/>
                    <a:lstStyle/>
                    <a:p>
                      <a:pPr algn="ctr"/>
                      <a:r>
                        <a:rPr lang="en-GB" dirty="0"/>
                        <a:t>Hub Values</a:t>
                      </a:r>
                    </a:p>
                  </a:txBody>
                  <a:tcPr/>
                </a:tc>
                <a:tc>
                  <a:txBody>
                    <a:bodyPr/>
                    <a:lstStyle/>
                    <a:p>
                      <a:pPr algn="ctr"/>
                      <a:r>
                        <a:rPr lang="en-GB" dirty="0"/>
                        <a:t>304.9</a:t>
                      </a:r>
                    </a:p>
                  </a:txBody>
                  <a:tcPr/>
                </a:tc>
                <a:tc>
                  <a:txBody>
                    <a:bodyPr/>
                    <a:lstStyle/>
                    <a:p>
                      <a:pPr algn="ctr"/>
                      <a:r>
                        <a:rPr lang="en-GB" dirty="0"/>
                        <a:t>297.6</a:t>
                      </a:r>
                    </a:p>
                  </a:txBody>
                  <a:tcPr/>
                </a:tc>
                <a:tc>
                  <a:txBody>
                    <a:bodyPr/>
                    <a:lstStyle/>
                    <a:p>
                      <a:pPr algn="ctr"/>
                      <a:r>
                        <a:rPr lang="en-GB" dirty="0"/>
                        <a:t>301.4</a:t>
                      </a:r>
                    </a:p>
                  </a:txBody>
                  <a:tcPr/>
                </a:tc>
                <a:extLst>
                  <a:ext uri="{0D108BD9-81ED-4DB2-BD59-A6C34878D82A}">
                    <a16:rowId xmlns:a16="http://schemas.microsoft.com/office/drawing/2014/main" val="10002"/>
                  </a:ext>
                </a:extLst>
              </a:tr>
              <a:tr h="370840">
                <a:tc>
                  <a:txBody>
                    <a:bodyPr/>
                    <a:lstStyle/>
                    <a:p>
                      <a:pPr algn="ctr"/>
                      <a:r>
                        <a:rPr lang="en-GB" b="1" dirty="0"/>
                        <a:t>Relative </a:t>
                      </a:r>
                      <a:r>
                        <a:rPr lang="en-GB" b="1" dirty="0">
                          <a:latin typeface="Symbol" panose="05050102010706020507" pitchFamily="18" charset="2"/>
                        </a:rPr>
                        <a:t>D</a:t>
                      </a:r>
                    </a:p>
                  </a:txBody>
                  <a:tcPr/>
                </a:tc>
                <a:tc>
                  <a:txBody>
                    <a:bodyPr/>
                    <a:lstStyle/>
                    <a:p>
                      <a:pPr algn="ctr"/>
                      <a:r>
                        <a:rPr lang="en-GB" b="1" dirty="0"/>
                        <a:t>2.1%</a:t>
                      </a:r>
                    </a:p>
                  </a:txBody>
                  <a:tcPr/>
                </a:tc>
                <a:tc>
                  <a:txBody>
                    <a:bodyPr/>
                    <a:lstStyle/>
                    <a:p>
                      <a:pPr algn="ctr"/>
                      <a:r>
                        <a:rPr lang="en-GB" b="1" dirty="0"/>
                        <a:t>0.8%</a:t>
                      </a:r>
                    </a:p>
                  </a:txBody>
                  <a:tcPr/>
                </a:tc>
                <a:tc>
                  <a:txBody>
                    <a:bodyPr/>
                    <a:lstStyle/>
                    <a:p>
                      <a:pPr algn="ctr"/>
                      <a:r>
                        <a:rPr lang="en-GB" b="1" dirty="0"/>
                        <a:t>3.8%</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16935932"/>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Conclusions</a:t>
            </a:r>
          </a:p>
        </p:txBody>
      </p:sp>
      <p:sp>
        <p:nvSpPr>
          <p:cNvPr id="3" name="Text Placeholder 2"/>
          <p:cNvSpPr>
            <a:spLocks noGrp="1"/>
          </p:cNvSpPr>
          <p:nvPr>
            <p:ph type="body" sz="quarter" idx="11"/>
          </p:nvPr>
        </p:nvSpPr>
        <p:spPr>
          <a:xfrm>
            <a:off x="812800" y="1752600"/>
            <a:ext cx="10388600" cy="3124200"/>
          </a:xfrm>
        </p:spPr>
        <p:txBody>
          <a:bodyPr/>
          <a:lstStyle/>
          <a:p>
            <a:r>
              <a:rPr lang="en-GB" dirty="0"/>
              <a:t>From 2D case:</a:t>
            </a:r>
          </a:p>
          <a:p>
            <a:pPr lvl="1"/>
            <a:r>
              <a:rPr lang="en-GB" dirty="0"/>
              <a:t>Ratio (REWS/</a:t>
            </a:r>
            <a:r>
              <a:rPr lang="en-GB" dirty="0" err="1"/>
              <a:t>Uhub</a:t>
            </a:r>
            <a:r>
              <a:rPr lang="en-GB" dirty="0"/>
              <a:t>)</a:t>
            </a:r>
            <a:r>
              <a:rPr lang="en-GB" baseline="30000" dirty="0"/>
              <a:t>3</a:t>
            </a:r>
            <a:r>
              <a:rPr lang="en-GB" dirty="0"/>
              <a:t> tends to decrease in wake of a hill (by up to ~ 5-6% for purely neutral conditions) </a:t>
            </a:r>
            <a:r>
              <a:rPr lang="en-GB" dirty="0">
                <a:sym typeface="Wingdings" panose="05000000000000000000" pitchFamily="2" charset="2"/>
              </a:rPr>
              <a:t> </a:t>
            </a:r>
            <a:r>
              <a:rPr lang="en-GB" dirty="0">
                <a:solidFill>
                  <a:srgbClr val="FF0000"/>
                </a:solidFill>
                <a:sym typeface="Wingdings" panose="05000000000000000000" pitchFamily="2" charset="2"/>
              </a:rPr>
              <a:t>available power through rotor less than what would be estimated from hub wind speed</a:t>
            </a:r>
          </a:p>
          <a:p>
            <a:pPr lvl="1"/>
            <a:r>
              <a:rPr lang="en-GB" dirty="0">
                <a:sym typeface="Wingdings" panose="05000000000000000000" pitchFamily="2" charset="2"/>
              </a:rPr>
              <a:t>Reduction of </a:t>
            </a:r>
            <a:r>
              <a:rPr lang="en-GB" dirty="0"/>
              <a:t>REWS/</a:t>
            </a:r>
            <a:r>
              <a:rPr lang="en-GB" dirty="0" err="1"/>
              <a:t>Uhub</a:t>
            </a:r>
            <a:r>
              <a:rPr lang="en-GB" dirty="0"/>
              <a:t> </a:t>
            </a:r>
            <a:r>
              <a:rPr lang="en-GB" dirty="0">
                <a:sym typeface="Wingdings" panose="05000000000000000000" pitchFamily="2" charset="2"/>
              </a:rPr>
              <a:t>ratio is slightly sensitive to stability conditions, and to change in flow regime in the presence of an inversion with low level jet (ratio reduced by up to ~7-8% with low level jet)</a:t>
            </a:r>
          </a:p>
          <a:p>
            <a:pPr lvl="1"/>
            <a:r>
              <a:rPr lang="en-GB" dirty="0">
                <a:sym typeface="Wingdings" panose="05000000000000000000" pitchFamily="2" charset="2"/>
              </a:rPr>
              <a:t>Speed up factor (in particular the ratio between the wind speed at the hill top and upstream of the hill) is very sensitive to changes in </a:t>
            </a:r>
            <a:r>
              <a:rPr lang="en-GB" dirty="0">
                <a:solidFill>
                  <a:srgbClr val="FF0000"/>
                </a:solidFill>
                <a:sym typeface="Wingdings" panose="05000000000000000000" pitchFamily="2" charset="2"/>
              </a:rPr>
              <a:t>freestream stability </a:t>
            </a:r>
            <a:r>
              <a:rPr lang="en-GB" dirty="0">
                <a:sym typeface="Wingdings" panose="05000000000000000000" pitchFamily="2" charset="2"/>
              </a:rPr>
              <a:t>and presence of low level jet:</a:t>
            </a:r>
          </a:p>
          <a:p>
            <a:pPr lvl="2"/>
            <a:r>
              <a:rPr lang="en-GB" dirty="0">
                <a:sym typeface="Wingdings" panose="05000000000000000000" pitchFamily="2" charset="2"/>
              </a:rPr>
              <a:t>Moderate hill size: Presence of freestream stability increases the contrast in speed up factor between hill top and hill base compared to purely neutral case </a:t>
            </a:r>
            <a:r>
              <a:rPr lang="en-GB" dirty="0">
                <a:solidFill>
                  <a:srgbClr val="FF0000"/>
                </a:solidFill>
                <a:sym typeface="Wingdings" panose="05000000000000000000" pitchFamily="2" charset="2"/>
              </a:rPr>
              <a:t> risk of overestimating AEP when ignoring free stream stability and using mast data measured near hill top</a:t>
            </a:r>
            <a:r>
              <a:rPr lang="en-GB" dirty="0">
                <a:sym typeface="Wingdings" panose="05000000000000000000" pitchFamily="2" charset="2"/>
              </a:rPr>
              <a:t>.</a:t>
            </a:r>
          </a:p>
          <a:p>
            <a:pPr lvl="2"/>
            <a:r>
              <a:rPr lang="en-GB" dirty="0">
                <a:sym typeface="Wingdings" panose="05000000000000000000" pitchFamily="2" charset="2"/>
              </a:rPr>
              <a:t>Higher hill size: stability changes flow topology downstream of the hill.</a:t>
            </a:r>
          </a:p>
          <a:p>
            <a:pPr lvl="1"/>
            <a:endParaRPr lang="en-GB" dirty="0"/>
          </a:p>
        </p:txBody>
      </p:sp>
    </p:spTree>
    <p:extLst>
      <p:ext uri="{BB962C8B-B14F-4D97-AF65-F5344CB8AC3E}">
        <p14:creationId xmlns:p14="http://schemas.microsoft.com/office/powerpoint/2010/main" val="3875411222"/>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Conclusions</a:t>
            </a:r>
          </a:p>
        </p:txBody>
      </p:sp>
      <p:sp>
        <p:nvSpPr>
          <p:cNvPr id="3" name="Text Placeholder 2"/>
          <p:cNvSpPr>
            <a:spLocks noGrp="1"/>
          </p:cNvSpPr>
          <p:nvPr>
            <p:ph type="body" sz="quarter" idx="11"/>
          </p:nvPr>
        </p:nvSpPr>
        <p:spPr>
          <a:xfrm>
            <a:off x="812800" y="1752600"/>
            <a:ext cx="10007600" cy="3124200"/>
          </a:xfrm>
        </p:spPr>
        <p:txBody>
          <a:bodyPr/>
          <a:lstStyle/>
          <a:p>
            <a:r>
              <a:rPr lang="en-GB" dirty="0"/>
              <a:t>From coastal transition case:</a:t>
            </a:r>
          </a:p>
          <a:p>
            <a:pPr lvl="1"/>
            <a:r>
              <a:rPr lang="en-GB" dirty="0"/>
              <a:t>Ratio (REWS/</a:t>
            </a:r>
            <a:r>
              <a:rPr lang="en-GB" dirty="0" err="1"/>
              <a:t>Uhub</a:t>
            </a:r>
            <a:r>
              <a:rPr lang="en-GB" dirty="0"/>
              <a:t>)</a:t>
            </a:r>
            <a:r>
              <a:rPr lang="en-GB" baseline="30000" dirty="0"/>
              <a:t>3</a:t>
            </a:r>
            <a:r>
              <a:rPr lang="en-GB" dirty="0"/>
              <a:t> also </a:t>
            </a:r>
            <a:r>
              <a:rPr lang="en-GB" dirty="0">
                <a:solidFill>
                  <a:srgbClr val="FF0000"/>
                </a:solidFill>
              </a:rPr>
              <a:t>sensitive to surface stability conditions</a:t>
            </a:r>
            <a:endParaRPr lang="en-GB" dirty="0">
              <a:solidFill>
                <a:srgbClr val="FF0000"/>
              </a:solidFill>
              <a:sym typeface="Wingdings" panose="05000000000000000000" pitchFamily="2" charset="2"/>
            </a:endParaRPr>
          </a:p>
          <a:p>
            <a:pPr lvl="1"/>
            <a:r>
              <a:rPr lang="en-GB" dirty="0"/>
              <a:t>Starting from the same wind speed distribution at hub height, the gross </a:t>
            </a:r>
            <a:r>
              <a:rPr lang="en-GB" dirty="0">
                <a:solidFill>
                  <a:srgbClr val="FF0000"/>
                </a:solidFill>
              </a:rPr>
              <a:t>AEP</a:t>
            </a:r>
            <a:r>
              <a:rPr lang="en-GB" dirty="0"/>
              <a:t> calculated </a:t>
            </a:r>
            <a:r>
              <a:rPr lang="en-GB" dirty="0">
                <a:solidFill>
                  <a:srgbClr val="FF0000"/>
                </a:solidFill>
              </a:rPr>
              <a:t>from the REWS </a:t>
            </a:r>
            <a:r>
              <a:rPr lang="en-GB" dirty="0"/>
              <a:t>is </a:t>
            </a:r>
            <a:r>
              <a:rPr lang="en-GB" dirty="0">
                <a:solidFill>
                  <a:srgbClr val="FF0000"/>
                </a:solidFill>
              </a:rPr>
              <a:t>lower</a:t>
            </a:r>
            <a:r>
              <a:rPr lang="en-GB" dirty="0"/>
              <a:t> </a:t>
            </a:r>
            <a:r>
              <a:rPr lang="en-GB" dirty="0">
                <a:solidFill>
                  <a:srgbClr val="FF0000"/>
                </a:solidFill>
              </a:rPr>
              <a:t>than</a:t>
            </a:r>
            <a:r>
              <a:rPr lang="en-GB" dirty="0"/>
              <a:t> that calculated </a:t>
            </a:r>
            <a:r>
              <a:rPr lang="en-GB" dirty="0">
                <a:solidFill>
                  <a:srgbClr val="FF0000"/>
                </a:solidFill>
              </a:rPr>
              <a:t>from hub height wind speed</a:t>
            </a:r>
            <a:r>
              <a:rPr lang="en-GB" dirty="0"/>
              <a:t>, for all surface stability conditions.</a:t>
            </a:r>
          </a:p>
          <a:p>
            <a:pPr lvl="1"/>
            <a:r>
              <a:rPr lang="en-GB" dirty="0"/>
              <a:t>Reduction is strongest with stable surface conditions downstream of the coastal transition.</a:t>
            </a:r>
          </a:p>
        </p:txBody>
      </p:sp>
    </p:spTree>
    <p:extLst>
      <p:ext uri="{BB962C8B-B14F-4D97-AF65-F5344CB8AC3E}">
        <p14:creationId xmlns:p14="http://schemas.microsoft.com/office/powerpoint/2010/main" val="171809184"/>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40000"/>
            <a:lum/>
          </a:blip>
          <a:srcRect/>
          <a:stretch>
            <a:fillRect t="-7000" b="-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Thank you </a:t>
            </a:r>
          </a:p>
        </p:txBody>
      </p:sp>
      <p:sp>
        <p:nvSpPr>
          <p:cNvPr id="5" name="Title 2"/>
          <p:cNvSpPr txBox="1">
            <a:spLocks/>
          </p:cNvSpPr>
          <p:nvPr/>
        </p:nvSpPr>
        <p:spPr bwMode="auto">
          <a:xfrm>
            <a:off x="1981200" y="1066800"/>
            <a:ext cx="7126287" cy="60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3200" b="1">
                <a:solidFill>
                  <a:schemeClr val="tx1"/>
                </a:solidFill>
                <a:latin typeface="+mj-lt"/>
                <a:ea typeface="+mj-ea"/>
                <a:cs typeface="Calibri" pitchFamily="34" charset="0"/>
              </a:defRPr>
            </a:lvl1pPr>
            <a:lvl2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2pPr>
            <a:lvl3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3pPr>
            <a:lvl4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4pPr>
            <a:lvl5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a:lstStyle>
          <a:p>
            <a:r>
              <a:rPr lang="en-GB" sz="2000" kern="0" dirty="0"/>
              <a:t>M. </a:t>
            </a:r>
            <a:r>
              <a:rPr lang="en-GB" sz="2000" kern="0" dirty="0" err="1"/>
              <a:t>Hakansson</a:t>
            </a:r>
            <a:r>
              <a:rPr lang="en-GB" sz="2000" kern="0" dirty="0"/>
              <a:t> &amp; N. </a:t>
            </a:r>
            <a:r>
              <a:rPr lang="en-GB" sz="2000" kern="0" dirty="0" err="1"/>
              <a:t>Sondell</a:t>
            </a:r>
            <a:r>
              <a:rPr lang="en-GB" sz="2000" kern="0" dirty="0"/>
              <a:t>, </a:t>
            </a:r>
            <a:r>
              <a:rPr lang="en-GB" sz="2000" kern="0" dirty="0" err="1"/>
              <a:t>Statkraft</a:t>
            </a:r>
            <a:endParaRPr lang="en-GB" sz="2000" kern="0" dirty="0"/>
          </a:p>
          <a:p>
            <a:r>
              <a:rPr lang="en-GB" sz="2000" kern="0" dirty="0"/>
              <a:t>P. </a:t>
            </a:r>
            <a:r>
              <a:rPr lang="en-GB" sz="2000" kern="0" dirty="0" err="1"/>
              <a:t>Housley</a:t>
            </a:r>
            <a:r>
              <a:rPr lang="en-GB" sz="2000" kern="0" dirty="0"/>
              <a:t> &amp; C. </a:t>
            </a:r>
            <a:r>
              <a:rPr lang="en-GB" sz="2000" kern="0" dirty="0" err="1"/>
              <a:t>Rodaway</a:t>
            </a:r>
            <a:r>
              <a:rPr lang="en-GB" sz="2000" kern="0" dirty="0"/>
              <a:t>, SSE</a:t>
            </a:r>
          </a:p>
          <a:p>
            <a:endParaRPr lang="en-GB" sz="2000" kern="0" dirty="0"/>
          </a:p>
          <a:p>
            <a:r>
              <a:rPr lang="en-GB" sz="2000" kern="0" dirty="0"/>
              <a:t>For more info on WindModeller please contact:      christiane.montavon@ansys.com</a:t>
            </a:r>
          </a:p>
        </p:txBody>
      </p:sp>
    </p:spTree>
    <p:extLst>
      <p:ext uri="{BB962C8B-B14F-4D97-AF65-F5344CB8AC3E}">
        <p14:creationId xmlns:p14="http://schemas.microsoft.com/office/powerpoint/2010/main" val="4061980119"/>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900" y="3222803"/>
            <a:ext cx="3886200" cy="412394"/>
          </a:xfrm>
        </p:spPr>
        <p:txBody>
          <a:bodyPr/>
          <a:lstStyle/>
          <a:p>
            <a:pPr algn="ctr"/>
            <a:r>
              <a:rPr lang="en-GB" dirty="0"/>
              <a:t>Additional material</a:t>
            </a:r>
          </a:p>
        </p:txBody>
      </p:sp>
    </p:spTree>
    <p:extLst>
      <p:ext uri="{BB962C8B-B14F-4D97-AF65-F5344CB8AC3E}">
        <p14:creationId xmlns:p14="http://schemas.microsoft.com/office/powerpoint/2010/main" val="3985341397"/>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381000"/>
            <a:ext cx="8610601" cy="484188"/>
          </a:xfrm>
        </p:spPr>
        <p:txBody>
          <a:bodyPr/>
          <a:lstStyle/>
          <a:p>
            <a:r>
              <a:rPr lang="en-US" sz="2400" dirty="0"/>
              <a:t>Distribution of U velocity in vertical plane for various stability conditions</a:t>
            </a:r>
          </a:p>
        </p:txBody>
      </p:sp>
      <p:sp>
        <p:nvSpPr>
          <p:cNvPr id="38" name="Text Placeholder 37"/>
          <p:cNvSpPr>
            <a:spLocks noGrp="1"/>
          </p:cNvSpPr>
          <p:nvPr>
            <p:ph type="body" sz="quarter" idx="16"/>
          </p:nvPr>
        </p:nvSpPr>
        <p:spPr>
          <a:xfrm>
            <a:off x="1981200" y="3352800"/>
            <a:ext cx="2590800" cy="381000"/>
          </a:xfrm>
        </p:spPr>
        <p:txBody>
          <a:bodyPr/>
          <a:lstStyle/>
          <a:p>
            <a:r>
              <a:rPr lang="en-US" dirty="0"/>
              <a:t>H = 500m,     purely neutral</a:t>
            </a:r>
          </a:p>
        </p:txBody>
      </p:sp>
      <p:sp>
        <p:nvSpPr>
          <p:cNvPr id="39" name="Text Placeholder 38"/>
          <p:cNvSpPr>
            <a:spLocks noGrp="1"/>
          </p:cNvSpPr>
          <p:nvPr>
            <p:ph type="body" sz="quarter" idx="17"/>
          </p:nvPr>
        </p:nvSpPr>
        <p:spPr>
          <a:xfrm>
            <a:off x="4876800" y="3352800"/>
            <a:ext cx="2590800" cy="381000"/>
          </a:xfrm>
        </p:spPr>
        <p:txBody>
          <a:bodyPr/>
          <a:lstStyle/>
          <a:p>
            <a:r>
              <a:rPr lang="en-US" dirty="0"/>
              <a:t>H = 500m,     stable above boundary layer</a:t>
            </a:r>
          </a:p>
          <a:p>
            <a:endParaRPr lang="en-US" dirty="0"/>
          </a:p>
        </p:txBody>
      </p:sp>
      <p:sp>
        <p:nvSpPr>
          <p:cNvPr id="40" name="Text Placeholder 39"/>
          <p:cNvSpPr>
            <a:spLocks noGrp="1"/>
          </p:cNvSpPr>
          <p:nvPr>
            <p:ph type="body" sz="quarter" idx="18"/>
          </p:nvPr>
        </p:nvSpPr>
        <p:spPr>
          <a:xfrm>
            <a:off x="7636933" y="3352800"/>
            <a:ext cx="2590800" cy="381000"/>
          </a:xfrm>
        </p:spPr>
        <p:txBody>
          <a:bodyPr/>
          <a:lstStyle/>
          <a:p>
            <a:r>
              <a:rPr lang="en-US" dirty="0"/>
              <a:t>H = 500m,     inversion + low level jet</a:t>
            </a:r>
          </a:p>
          <a:p>
            <a:endParaRPr lang="en-US" dirty="0"/>
          </a:p>
          <a:p>
            <a:endParaRPr lang="en-US" dirty="0"/>
          </a:p>
        </p:txBody>
      </p:sp>
      <p:sp>
        <p:nvSpPr>
          <p:cNvPr id="43" name="Text Placeholder 42"/>
          <p:cNvSpPr>
            <a:spLocks noGrp="1"/>
          </p:cNvSpPr>
          <p:nvPr>
            <p:ph type="body" sz="quarter" idx="21"/>
          </p:nvPr>
        </p:nvSpPr>
        <p:spPr>
          <a:xfrm>
            <a:off x="1981201" y="3886200"/>
            <a:ext cx="8246533" cy="2438400"/>
          </a:xfrm>
        </p:spPr>
        <p:txBody>
          <a:bodyPr/>
          <a:lstStyle/>
          <a:p>
            <a:r>
              <a:rPr lang="en-US" dirty="0"/>
              <a:t>U velocity component</a:t>
            </a:r>
          </a:p>
          <a:p>
            <a:r>
              <a:rPr lang="en-US" dirty="0"/>
              <a:t>Vertical lines @ hill top, 1D, 2D, 5D and 10D downstream of hill top</a:t>
            </a:r>
          </a:p>
          <a:p>
            <a:r>
              <a:rPr lang="en-US" dirty="0"/>
              <a:t>Terrain following line indicates hub height 70m above ground level (AGL)</a:t>
            </a:r>
          </a:p>
          <a:p>
            <a:r>
              <a:rPr lang="en-US" dirty="0"/>
              <a:t>Gravity waves visible when modelling free stream stability are not seen in purely neutral case.</a:t>
            </a:r>
          </a:p>
          <a:p>
            <a:r>
              <a:rPr lang="en-US" dirty="0"/>
              <a:t>These are responsible for the change in wind speed distribution in the wake of the hill. The case with inversion and low level jet shows a resonant gravity wave which causes a flow acceleration downstream of the hill, with a quiet region further downstream. The flow acceleration in the lee also reduces the size of the separation region.</a:t>
            </a:r>
          </a:p>
          <a:p>
            <a:r>
              <a:rPr lang="en-US" dirty="0"/>
              <a:t>Note: the real atmosphere is not purely neutral, even when the surface conditions are neutral. To capture these effects, it is necessary to include the buoyancy term in the vertical velocity equation. (modelling the effect of surface stability by parameterizing the effect of stability on the mixing in the surface layer will not help capture these).</a:t>
            </a:r>
          </a:p>
        </p:txBody>
      </p:sp>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064" b="3064"/>
          <a:stretch>
            <a:fillRect/>
          </a:stretch>
        </p:blipFill>
        <p:spPr>
          <a:xfrm>
            <a:off x="1981200" y="1295400"/>
            <a:ext cx="2590800" cy="1981200"/>
          </a:xfrm>
        </p:spPr>
      </p:pic>
      <p:pic>
        <p:nvPicPr>
          <p:cNvPr id="6" name="Picture Placeholder 5"/>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3064" b="3064"/>
          <a:stretch>
            <a:fillRect/>
          </a:stretch>
        </p:blipFill>
        <p:spPr>
          <a:xfrm>
            <a:off x="4876800" y="1312333"/>
            <a:ext cx="2590800" cy="1981200"/>
          </a:xfrm>
        </p:spPr>
      </p:pic>
      <p:pic>
        <p:nvPicPr>
          <p:cNvPr id="13" name="Picture Placeholder 12"/>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t="3064" b="3064"/>
          <a:stretch>
            <a:fillRect/>
          </a:stretch>
        </p:blipFill>
        <p:spPr>
          <a:xfrm>
            <a:off x="7620000" y="1303867"/>
            <a:ext cx="2590800" cy="1981200"/>
          </a:xfrm>
        </p:spPr>
      </p:pic>
    </p:spTree>
    <p:extLst>
      <p:ext uri="{BB962C8B-B14F-4D97-AF65-F5344CB8AC3E}">
        <p14:creationId xmlns:p14="http://schemas.microsoft.com/office/powerpoint/2010/main" val="1971360523"/>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Definition of Rotor Equivalent Wind Speed (REWS)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a:xfrm>
                <a:off x="812801" y="1752600"/>
                <a:ext cx="6121400" cy="3124200"/>
              </a:xfrm>
            </p:spPr>
            <p:txBody>
              <a:bodyPr/>
              <a:lstStyle/>
              <a:p>
                <a:r>
                  <a:rPr lang="en-GB" sz="2000" dirty="0"/>
                  <a:t>Rotor Equivalent Wind Speed defined as</a:t>
                </a:r>
              </a:p>
              <a:p>
                <a:pPr marL="0" indent="0">
                  <a:buNone/>
                </a:pPr>
                <a14:m>
                  <m:oMathPara xmlns:m="http://schemas.openxmlformats.org/officeDocument/2006/math">
                    <m:oMathParaPr>
                      <m:jc m:val="centerGroup"/>
                    </m:oMathParaPr>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𝑽</m:t>
                          </m:r>
                        </m:e>
                        <m:sub>
                          <m:r>
                            <a:rPr lang="en-GB" sz="2000" i="1">
                              <a:latin typeface="Cambria Math" panose="02040503050406030204" pitchFamily="18" charset="0"/>
                            </a:rPr>
                            <m:t>𝒆𝒒</m:t>
                          </m:r>
                        </m:sub>
                      </m:sSub>
                      <m:r>
                        <a:rPr lang="en-GB" sz="2000" i="1">
                          <a:latin typeface="Cambria Math" panose="02040503050406030204" pitchFamily="18" charset="0"/>
                        </a:rPr>
                        <m:t>=</m:t>
                      </m:r>
                      <m:sSup>
                        <m:sSupPr>
                          <m:ctrlPr>
                            <a:rPr lang="en-GB" sz="2000" i="1">
                              <a:latin typeface="Cambria Math" panose="02040503050406030204" pitchFamily="18" charset="0"/>
                            </a:rPr>
                          </m:ctrlPr>
                        </m:sSupPr>
                        <m:e>
                          <m:d>
                            <m:dPr>
                              <m:begChr m:val="["/>
                              <m:endChr m:val="]"/>
                              <m:ctrlPr>
                                <a:rPr lang="en-GB" sz="2000" i="1">
                                  <a:latin typeface="Cambria Math" panose="02040503050406030204" pitchFamily="18" charset="0"/>
                                </a:rPr>
                              </m:ctrlPr>
                            </m:dPr>
                            <m:e>
                              <m:f>
                                <m:fPr>
                                  <m:ctrlPr>
                                    <a:rPr lang="en-GB" sz="2000" i="1">
                                      <a:latin typeface="Cambria Math" panose="02040503050406030204" pitchFamily="18" charset="0"/>
                                    </a:rPr>
                                  </m:ctrlPr>
                                </m:fPr>
                                <m:num>
                                  <m:r>
                                    <a:rPr lang="en-GB" sz="2000" i="1">
                                      <a:latin typeface="Cambria Math" panose="02040503050406030204" pitchFamily="18" charset="0"/>
                                    </a:rPr>
                                    <m:t>𝟏</m:t>
                                  </m:r>
                                </m:num>
                                <m:den>
                                  <m:r>
                                    <a:rPr lang="en-GB" sz="2000" i="1">
                                      <a:latin typeface="Cambria Math" panose="02040503050406030204" pitchFamily="18" charset="0"/>
                                    </a:rPr>
                                    <m:t>𝑨</m:t>
                                  </m:r>
                                </m:den>
                              </m:f>
                              <m:nary>
                                <m:naryPr>
                                  <m:limLoc m:val="undOvr"/>
                                  <m:ctrlPr>
                                    <a:rPr lang="en-GB" sz="2000" i="1">
                                      <a:latin typeface="Cambria Math" panose="02040503050406030204" pitchFamily="18" charset="0"/>
                                    </a:rPr>
                                  </m:ctrlPr>
                                </m:naryPr>
                                <m:sub>
                                  <m:r>
                                    <m:rPr>
                                      <m:brk m:alnAt="24"/>
                                    </m:rPr>
                                    <a:rPr lang="en-GB" sz="2000" i="1">
                                      <a:latin typeface="Cambria Math" panose="02040503050406030204" pitchFamily="18" charset="0"/>
                                    </a:rPr>
                                    <m:t>𝒓</m:t>
                                  </m:r>
                                  <m:r>
                                    <a:rPr lang="en-GB" sz="2000" i="1">
                                      <a:latin typeface="Cambria Math" panose="02040503050406030204" pitchFamily="18" charset="0"/>
                                    </a:rPr>
                                    <m:t>𝒐𝒕𝒐𝒓</m:t>
                                  </m:r>
                                </m:sub>
                                <m:sup/>
                                <m:e>
                                  <m:sSup>
                                    <m:sSupPr>
                                      <m:ctrlPr>
                                        <a:rPr lang="en-GB" sz="2000" i="1">
                                          <a:latin typeface="Cambria Math" panose="02040503050406030204" pitchFamily="18" charset="0"/>
                                        </a:rPr>
                                      </m:ctrlPr>
                                    </m:sSupPr>
                                    <m:e>
                                      <m:d>
                                        <m:dPr>
                                          <m:ctrlPr>
                                            <a:rPr lang="en-GB" sz="2000" i="1">
                                              <a:latin typeface="Cambria Math" panose="02040503050406030204" pitchFamily="18" charset="0"/>
                                            </a:rPr>
                                          </m:ctrlPr>
                                        </m:dPr>
                                        <m:e>
                                          <m:acc>
                                            <m:accPr>
                                              <m:chr m:val="⃗"/>
                                              <m:ctrlPr>
                                                <a:rPr lang="en-GB" sz="2000" i="1">
                                                  <a:latin typeface="Cambria Math" panose="02040503050406030204" pitchFamily="18" charset="0"/>
                                                </a:rPr>
                                              </m:ctrlPr>
                                            </m:accPr>
                                            <m:e>
                                              <m:r>
                                                <a:rPr lang="en-GB" sz="2000" i="1">
                                                  <a:latin typeface="Cambria Math" panose="02040503050406030204" pitchFamily="18" charset="0"/>
                                                </a:rPr>
                                                <m:t>𝑽</m:t>
                                              </m:r>
                                            </m:e>
                                          </m:acc>
                                          <m:r>
                                            <a:rPr lang="en-GB" sz="2000" i="1">
                                              <a:latin typeface="Cambria Math" panose="02040503050406030204" pitchFamily="18" charset="0"/>
                                              <a:ea typeface="Cambria Math" panose="02040503050406030204" pitchFamily="18" charset="0"/>
                                            </a:rPr>
                                            <m:t>∙</m:t>
                                          </m:r>
                                          <m:acc>
                                            <m:accPr>
                                              <m:chr m:val="⃗"/>
                                              <m:ctrlPr>
                                                <a:rPr lang="en-GB" sz="2000" i="1">
                                                  <a:latin typeface="Cambria Math" panose="02040503050406030204" pitchFamily="18" charset="0"/>
                                                </a:rPr>
                                              </m:ctrlPr>
                                            </m:accPr>
                                            <m:e>
                                              <m:r>
                                                <a:rPr lang="en-GB" sz="2000" i="1">
                                                  <a:latin typeface="Cambria Math" panose="02040503050406030204" pitchFamily="18" charset="0"/>
                                                </a:rPr>
                                                <m:t>𝒏</m:t>
                                              </m:r>
                                            </m:e>
                                          </m:acc>
                                        </m:e>
                                      </m:d>
                                    </m:e>
                                    <m:sup>
                                      <m:r>
                                        <a:rPr lang="en-GB" sz="2000" i="1">
                                          <a:latin typeface="Cambria Math" panose="02040503050406030204" pitchFamily="18" charset="0"/>
                                        </a:rPr>
                                        <m:t>𝟑</m:t>
                                      </m:r>
                                    </m:sup>
                                  </m:sSup>
                                  <m:r>
                                    <a:rPr lang="en-GB" sz="2000" i="1">
                                      <a:latin typeface="Cambria Math" panose="02040503050406030204" pitchFamily="18" charset="0"/>
                                    </a:rPr>
                                    <m:t>𝒅𝑨</m:t>
                                  </m:r>
                                </m:e>
                              </m:nary>
                            </m:e>
                          </m:d>
                        </m:e>
                        <m:sup>
                          <m:f>
                            <m:fPr>
                              <m:type m:val="lin"/>
                              <m:ctrlPr>
                                <a:rPr lang="en-GB" sz="2000" i="1">
                                  <a:latin typeface="Cambria Math" panose="02040503050406030204" pitchFamily="18" charset="0"/>
                                </a:rPr>
                              </m:ctrlPr>
                            </m:fPr>
                            <m:num>
                              <m:r>
                                <a:rPr lang="en-GB" sz="2000" i="1">
                                  <a:latin typeface="Cambria Math" panose="02040503050406030204" pitchFamily="18" charset="0"/>
                                </a:rPr>
                                <m:t>𝟏</m:t>
                              </m:r>
                            </m:num>
                            <m:den>
                              <m:r>
                                <a:rPr lang="en-GB" sz="2000" i="1">
                                  <a:latin typeface="Cambria Math" panose="02040503050406030204" pitchFamily="18" charset="0"/>
                                </a:rPr>
                                <m:t>𝟑</m:t>
                              </m:r>
                            </m:den>
                          </m:f>
                        </m:sup>
                      </m:sSup>
                    </m:oMath>
                  </m:oMathPara>
                </a14:m>
                <a:endParaRPr lang="en-GB" sz="2000" i="1" dirty="0"/>
              </a:p>
              <a:p>
                <a:r>
                  <a:rPr lang="en-GB" sz="2000" dirty="0"/>
                  <a:t>Velocity vector: </a:t>
                </a:r>
                <a14:m>
                  <m:oMath xmlns:m="http://schemas.openxmlformats.org/officeDocument/2006/math">
                    <m:acc>
                      <m:accPr>
                        <m:chr m:val="⃗"/>
                        <m:ctrlPr>
                          <a:rPr lang="en-GB" sz="2000" i="1">
                            <a:latin typeface="Cambria Math" panose="02040503050406030204" pitchFamily="18" charset="0"/>
                            <a:ea typeface="Cambria Math" panose="02040503050406030204" pitchFamily="18" charset="0"/>
                          </a:rPr>
                        </m:ctrlPr>
                      </m:accPr>
                      <m:e>
                        <m:r>
                          <a:rPr lang="en-GB" sz="2000" i="1">
                            <a:latin typeface="Cambria Math" panose="02040503050406030204" pitchFamily="18" charset="0"/>
                            <a:ea typeface="Cambria Math" panose="02040503050406030204" pitchFamily="18" charset="0"/>
                          </a:rPr>
                          <m:t>𝑽</m:t>
                        </m:r>
                      </m:e>
                    </m:acc>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𝒖</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𝒗</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𝒘</m:t>
                    </m:r>
                    <m:r>
                      <a:rPr lang="en-GB" sz="2000" i="1">
                        <a:latin typeface="Cambria Math" panose="02040503050406030204" pitchFamily="18" charset="0"/>
                        <a:ea typeface="Cambria Math" panose="02040503050406030204" pitchFamily="18" charset="0"/>
                      </a:rPr>
                      <m:t>)</m:t>
                    </m:r>
                  </m:oMath>
                </a14:m>
                <a:endParaRPr lang="en-GB" sz="2000" i="1" dirty="0">
                  <a:latin typeface="Cambria Math" panose="02040503050406030204" pitchFamily="18" charset="0"/>
                  <a:ea typeface="Cambria Math" panose="02040503050406030204" pitchFamily="18" charset="0"/>
                </a:endParaRPr>
              </a:p>
              <a:p>
                <a:r>
                  <a:rPr lang="en-GB" sz="2000" dirty="0"/>
                  <a:t>Normal vector along turbine axis: </a:t>
                </a:r>
                <a14:m>
                  <m:oMath xmlns:m="http://schemas.openxmlformats.org/officeDocument/2006/math">
                    <m:acc>
                      <m:accPr>
                        <m:chr m:val="⃗"/>
                        <m:ctrlPr>
                          <a:rPr lang="en-GB" sz="2000" i="1">
                            <a:latin typeface="Cambria Math" panose="02040503050406030204" pitchFamily="18" charset="0"/>
                          </a:rPr>
                        </m:ctrlPr>
                      </m:accPr>
                      <m:e>
                        <m:r>
                          <a:rPr lang="en-GB" sz="2000" i="1">
                            <a:latin typeface="Cambria Math" panose="02040503050406030204" pitchFamily="18" charset="0"/>
                          </a:rPr>
                          <m:t>𝒏</m:t>
                        </m:r>
                      </m:e>
                    </m:acc>
                    <m:r>
                      <a:rPr lang="en-GB" sz="2000" i="1">
                        <a:latin typeface="Cambria Math" panose="02040503050406030204" pitchFamily="18" charset="0"/>
                      </a:rPr>
                      <m:t>=</m:t>
                    </m:r>
                    <m:r>
                      <a:rPr lang="en-GB" sz="2000" i="1">
                        <a:latin typeface="Cambria Math"/>
                      </a:rPr>
                      <m:t>(</m:t>
                    </m:r>
                    <m:sSub>
                      <m:sSubPr>
                        <m:ctrlPr>
                          <a:rPr lang="en-GB" sz="2000" i="1">
                            <a:latin typeface="Cambria Math" panose="02040503050406030204" pitchFamily="18" charset="0"/>
                          </a:rPr>
                        </m:ctrlPr>
                      </m:sSubPr>
                      <m:e>
                        <m:r>
                          <a:rPr lang="en-GB" sz="2000" i="1">
                            <a:latin typeface="Cambria Math" panose="02040503050406030204" pitchFamily="18" charset="0"/>
                          </a:rPr>
                          <m:t>𝒏</m:t>
                        </m:r>
                      </m:e>
                      <m:sub>
                        <m:r>
                          <a:rPr lang="en-GB" sz="2000" i="1">
                            <a:latin typeface="Cambria Math"/>
                          </a:rPr>
                          <m:t>𝒙</m:t>
                        </m:r>
                      </m:sub>
                    </m:sSub>
                    <m:r>
                      <a:rPr lang="en-GB" sz="2000" i="1">
                        <a:latin typeface="Cambria Math"/>
                      </a:rPr>
                      <m:t>,</m:t>
                    </m:r>
                    <m:sSub>
                      <m:sSubPr>
                        <m:ctrlPr>
                          <a:rPr lang="en-GB" sz="2000" i="1">
                            <a:latin typeface="Cambria Math" panose="02040503050406030204" pitchFamily="18" charset="0"/>
                          </a:rPr>
                        </m:ctrlPr>
                      </m:sSubPr>
                      <m:e>
                        <m:r>
                          <a:rPr lang="en-GB" sz="2000" i="1">
                            <a:latin typeface="Cambria Math" panose="02040503050406030204" pitchFamily="18" charset="0"/>
                          </a:rPr>
                          <m:t>𝒏</m:t>
                        </m:r>
                      </m:e>
                      <m:sub>
                        <m:r>
                          <a:rPr lang="en-GB" sz="2000" i="1">
                            <a:latin typeface="Cambria Math"/>
                          </a:rPr>
                          <m:t>𝒚</m:t>
                        </m:r>
                      </m:sub>
                    </m:sSub>
                    <m:r>
                      <a:rPr lang="en-GB" sz="2000" i="1">
                        <a:latin typeface="Cambria Math"/>
                      </a:rPr>
                      <m:t>,</m:t>
                    </m:r>
                    <m:sSub>
                      <m:sSubPr>
                        <m:ctrlPr>
                          <a:rPr lang="en-GB" sz="2000" i="1">
                            <a:latin typeface="Cambria Math" panose="02040503050406030204" pitchFamily="18" charset="0"/>
                          </a:rPr>
                        </m:ctrlPr>
                      </m:sSubPr>
                      <m:e>
                        <m:r>
                          <a:rPr lang="en-GB" sz="2000" i="1">
                            <a:latin typeface="Cambria Math" panose="02040503050406030204" pitchFamily="18" charset="0"/>
                          </a:rPr>
                          <m:t>𝒏</m:t>
                        </m:r>
                      </m:e>
                      <m:sub>
                        <m:r>
                          <a:rPr lang="en-GB" sz="2000" i="1">
                            <a:latin typeface="Cambria Math"/>
                          </a:rPr>
                          <m:t>𝒛</m:t>
                        </m:r>
                      </m:sub>
                    </m:sSub>
                    <m:r>
                      <a:rPr lang="en-GB" sz="2000" i="1">
                        <a:latin typeface="Cambria Math"/>
                      </a:rPr>
                      <m:t>)</m:t>
                    </m:r>
                  </m:oMath>
                </a14:m>
                <a:endParaRPr lang="en-GB" sz="2000" i="1" dirty="0"/>
              </a:p>
              <a:p>
                <a:r>
                  <a:rPr lang="en-GB" sz="2000" dirty="0"/>
                  <a:t>Area of surface element in rotor plane: </a:t>
                </a:r>
                <a14:m>
                  <m:oMath xmlns:m="http://schemas.openxmlformats.org/officeDocument/2006/math">
                    <m:r>
                      <a:rPr lang="en-GB" sz="2000" i="1">
                        <a:latin typeface="Cambria Math" panose="02040503050406030204" pitchFamily="18" charset="0"/>
                        <a:ea typeface="Cambria Math" panose="02040503050406030204" pitchFamily="18" charset="0"/>
                      </a:rPr>
                      <m:t>𝒅𝑨</m:t>
                    </m:r>
                  </m:oMath>
                </a14:m>
                <a:endParaRPr lang="en-GB" sz="2000" i="1" dirty="0">
                  <a:latin typeface="Cambria Math" panose="02040503050406030204" pitchFamily="18" charset="0"/>
                  <a:ea typeface="Cambria Math" panose="02040503050406030204" pitchFamily="18" charset="0"/>
                </a:endParaRPr>
              </a:p>
              <a:p>
                <a:r>
                  <a:rPr lang="en-GB" sz="2000" dirty="0"/>
                  <a:t>Rotor area: </a:t>
                </a:r>
                <a14:m>
                  <m:oMath xmlns:m="http://schemas.openxmlformats.org/officeDocument/2006/math">
                    <m:r>
                      <a:rPr lang="en-GB" sz="2000" i="1">
                        <a:latin typeface="Cambria Math" panose="02040503050406030204" pitchFamily="18" charset="0"/>
                        <a:ea typeface="Cambria Math" panose="02040503050406030204" pitchFamily="18" charset="0"/>
                      </a:rPr>
                      <m:t>𝑨</m:t>
                    </m:r>
                  </m:oMath>
                </a14:m>
                <a:endParaRPr lang="en-GB" sz="2000" i="1" dirty="0">
                  <a:latin typeface="Cambria Math" panose="02040503050406030204" pitchFamily="18" charset="0"/>
                  <a:ea typeface="Cambria Math" panose="02040503050406030204" pitchFamily="18" charset="0"/>
                </a:endParaRPr>
              </a:p>
              <a:p>
                <a:r>
                  <a:rPr lang="en-GB" sz="2000" dirty="0">
                    <a:solidFill>
                      <a:srgbClr val="FF0000"/>
                    </a:solidFill>
                  </a:rPr>
                  <a:t>REWS is a measure of the power available through rotor:</a:t>
                </a:r>
                <a:r>
                  <a:rPr lang="en-GB" sz="2000" dirty="0"/>
                  <a:t> </a:t>
                </a:r>
              </a:p>
              <a:p>
                <a:endParaRPr lang="en-GB" sz="2000" dirty="0"/>
              </a:p>
              <a:p>
                <a:endParaRPr lang="en-GB" sz="20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xfrm>
                <a:off x="812801" y="1752600"/>
                <a:ext cx="6121400" cy="3124200"/>
              </a:xfrm>
              <a:blipFill>
                <a:blip r:embed="rId2"/>
                <a:stretch>
                  <a:fillRect l="-2388" t="-2539" b="-33789"/>
                </a:stretch>
              </a:blipFill>
            </p:spPr>
            <p:txBody>
              <a:bodyPr/>
              <a:lstStyle/>
              <a:p>
                <a:r>
                  <a:rPr lang="en-GB">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499" y="1447801"/>
            <a:ext cx="5097501" cy="369579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7125703" y="5796660"/>
                <a:ext cx="2246897" cy="604140"/>
              </a:xfrm>
              <a:prstGeom prst="rect">
                <a:avLst/>
              </a:prstGeom>
            </p:spPr>
            <p:txBody>
              <a:bodyPr wrap="none">
                <a:spAutoFit/>
              </a:bodyPr>
              <a:lstStyle/>
              <a:p>
                <a14:m>
                  <m:oMath xmlns:m="http://schemas.openxmlformats.org/officeDocument/2006/math">
                    <m:sSup>
                      <m:sSupPr>
                        <m:ctrlPr>
                          <a:rPr lang="en-GB" sz="2000" b="1" i="1">
                            <a:latin typeface="Cambria Math" panose="02040503050406030204" pitchFamily="18" charset="0"/>
                            <a:ea typeface="Cambria Math" panose="02040503050406030204" pitchFamily="18" charset="0"/>
                          </a:rPr>
                        </m:ctrlPr>
                      </m:sSupPr>
                      <m:e>
                        <m:sSub>
                          <m:sSubPr>
                            <m:ctrlPr>
                              <a:rPr lang="en-GB" sz="2000" b="1" i="1">
                                <a:latin typeface="Cambria Math" panose="02040503050406030204" pitchFamily="18" charset="0"/>
                                <a:ea typeface="Cambria Math" panose="02040503050406030204" pitchFamily="18" charset="0"/>
                              </a:rPr>
                            </m:ctrlPr>
                          </m:sSubPr>
                          <m:e>
                            <m:sSub>
                              <m:sSubPr>
                                <m:ctrlPr>
                                  <a:rPr lang="en-GB" sz="2000" b="1" i="1">
                                    <a:latin typeface="Cambria Math" panose="02040503050406030204" pitchFamily="18" charset="0"/>
                                    <a:ea typeface="Cambria Math" panose="02040503050406030204" pitchFamily="18" charset="0"/>
                                  </a:rPr>
                                </m:ctrlPr>
                              </m:sSubPr>
                              <m:e>
                                <m:r>
                                  <a:rPr lang="en-GB" sz="2000" b="1" i="1">
                                    <a:latin typeface="Cambria Math" panose="02040503050406030204" pitchFamily="18" charset="0"/>
                                    <a:ea typeface="Cambria Math" panose="02040503050406030204" pitchFamily="18" charset="0"/>
                                  </a:rPr>
                                  <m:t>𝑷</m:t>
                                </m:r>
                              </m:e>
                              <m:sub>
                                <m:r>
                                  <a:rPr lang="en-GB" sz="2000" b="1" i="1">
                                    <a:latin typeface="Cambria Math" panose="02040503050406030204" pitchFamily="18" charset="0"/>
                                    <a:ea typeface="Cambria Math" panose="02040503050406030204" pitchFamily="18" charset="0"/>
                                  </a:rPr>
                                  <m:t>𝒂𝒗𝒂𝒊𝒍</m:t>
                                </m:r>
                              </m:sub>
                            </m:sSub>
                            <m:r>
                              <a:rPr lang="en-GB" sz="2000" b="1" i="1">
                                <a:latin typeface="Cambria Math" panose="02040503050406030204" pitchFamily="18" charset="0"/>
                                <a:ea typeface="Cambria Math" panose="02040503050406030204" pitchFamily="18" charset="0"/>
                              </a:rPr>
                              <m:t>=</m:t>
                            </m:r>
                            <m:f>
                              <m:fPr>
                                <m:ctrlPr>
                                  <a:rPr lang="en-GB" sz="2000" b="1" i="1">
                                    <a:latin typeface="Cambria Math" panose="02040503050406030204" pitchFamily="18" charset="0"/>
                                    <a:ea typeface="Cambria Math" panose="02040503050406030204" pitchFamily="18" charset="0"/>
                                  </a:rPr>
                                </m:ctrlPr>
                              </m:fPr>
                              <m:num>
                                <m:r>
                                  <a:rPr lang="en-GB" sz="2000" b="1" i="1">
                                    <a:latin typeface="Cambria Math" panose="02040503050406030204" pitchFamily="18" charset="0"/>
                                    <a:ea typeface="Cambria Math" panose="02040503050406030204" pitchFamily="18" charset="0"/>
                                  </a:rPr>
                                  <m:t>𝟏</m:t>
                                </m:r>
                              </m:num>
                              <m:den>
                                <m:r>
                                  <a:rPr lang="en-GB" sz="2000" b="1" i="1">
                                    <a:latin typeface="Cambria Math" panose="02040503050406030204" pitchFamily="18" charset="0"/>
                                    <a:ea typeface="Cambria Math" panose="02040503050406030204" pitchFamily="18" charset="0"/>
                                  </a:rPr>
                                  <m:t>𝟐</m:t>
                                </m:r>
                              </m:den>
                            </m:f>
                            <m:r>
                              <a:rPr lang="en-GB" sz="2000" b="1" i="1">
                                <a:latin typeface="Cambria Math" panose="02040503050406030204" pitchFamily="18" charset="0"/>
                                <a:ea typeface="Cambria Math" panose="02040503050406030204" pitchFamily="18" charset="0"/>
                              </a:rPr>
                              <m:t>𝝆</m:t>
                            </m:r>
                            <m:r>
                              <a:rPr lang="en-GB" sz="2000" b="1" i="1">
                                <a:latin typeface="Cambria Math" panose="02040503050406030204" pitchFamily="18" charset="0"/>
                                <a:ea typeface="Cambria Math" panose="02040503050406030204" pitchFamily="18" charset="0"/>
                              </a:rPr>
                              <m:t>𝑽</m:t>
                            </m:r>
                          </m:e>
                          <m:sub>
                            <m:r>
                              <a:rPr lang="en-GB" sz="2000" b="1" i="1">
                                <a:latin typeface="Cambria Math" panose="02040503050406030204" pitchFamily="18" charset="0"/>
                                <a:ea typeface="Cambria Math" panose="02040503050406030204" pitchFamily="18" charset="0"/>
                              </a:rPr>
                              <m:t>𝒆𝒒</m:t>
                            </m:r>
                          </m:sub>
                        </m:sSub>
                      </m:e>
                      <m:sup>
                        <m:r>
                          <a:rPr lang="en-GB" sz="2000" b="1" i="1">
                            <a:latin typeface="Cambria Math" panose="02040503050406030204" pitchFamily="18" charset="0"/>
                            <a:ea typeface="Cambria Math" panose="02040503050406030204" pitchFamily="18" charset="0"/>
                          </a:rPr>
                          <m:t>𝟑</m:t>
                        </m:r>
                      </m:sup>
                    </m:sSup>
                    <m:r>
                      <a:rPr lang="en-GB" sz="2000" b="1" i="1">
                        <a:latin typeface="Cambria Math" panose="02040503050406030204" pitchFamily="18" charset="0"/>
                        <a:ea typeface="Cambria Math" panose="02040503050406030204" pitchFamily="18" charset="0"/>
                      </a:rPr>
                      <m:t>𝑨</m:t>
                    </m:r>
                  </m:oMath>
                </a14:m>
                <a:r>
                  <a:rPr lang="en-GB" sz="2000" b="1" i="1" dirty="0">
                    <a:latin typeface="Cambria Math" panose="02040503050406030204" pitchFamily="18" charset="0"/>
                    <a:ea typeface="Cambria Math" panose="02040503050406030204" pitchFamily="18" charset="0"/>
                  </a:rPr>
                  <a:t> </a:t>
                </a:r>
                <a:endParaRPr lang="en-GB" b="1" i="1" dirty="0">
                  <a:latin typeface="Cambria Math" panose="02040503050406030204" pitchFamily="18" charset="0"/>
                  <a:ea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125703" y="5796660"/>
                <a:ext cx="2246897" cy="60414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5104999"/>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3222803"/>
            <a:ext cx="3200400" cy="412394"/>
          </a:xfrm>
        </p:spPr>
        <p:txBody>
          <a:bodyPr/>
          <a:lstStyle/>
          <a:p>
            <a:pPr algn="ctr"/>
            <a:r>
              <a:rPr lang="en-GB" dirty="0"/>
              <a:t>2D case</a:t>
            </a:r>
          </a:p>
        </p:txBody>
      </p:sp>
      <p:pic>
        <p:nvPicPr>
          <p:cNvPr id="3" name="Picture 2" descr="Gesail_view_from_East_zoomedIn_Streamline_tubes"/>
          <p:cNvPicPr>
            <a:picLocks noChangeAspect="1" noChangeArrowheads="1"/>
          </p:cNvPicPr>
          <p:nvPr/>
        </p:nvPicPr>
        <p:blipFill>
          <a:blip r:embed="rId2">
            <a:extLst>
              <a:ext uri="{28A0092B-C50C-407E-A947-70E740481C1C}">
                <a14:useLocalDpi xmlns:a14="http://schemas.microsoft.com/office/drawing/2010/main" val="0"/>
              </a:ext>
            </a:extLst>
          </a:blip>
          <a:srcRect t="8333" b="9334"/>
          <a:stretch>
            <a:fillRect/>
          </a:stretch>
        </p:blipFill>
        <p:spPr bwMode="auto">
          <a:xfrm>
            <a:off x="0" y="4114800"/>
            <a:ext cx="12192000" cy="249946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extLst/>
        </p:spPr>
      </p:pic>
    </p:spTree>
    <p:extLst>
      <p:ext uri="{BB962C8B-B14F-4D97-AF65-F5344CB8AC3E}">
        <p14:creationId xmlns:p14="http://schemas.microsoft.com/office/powerpoint/2010/main" val="1590772752"/>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REWS and terrain, 2D case</a:t>
            </a:r>
          </a:p>
        </p:txBody>
      </p:sp>
      <p:sp>
        <p:nvSpPr>
          <p:cNvPr id="3" name="Text Placeholder 2"/>
          <p:cNvSpPr>
            <a:spLocks noGrp="1"/>
          </p:cNvSpPr>
          <p:nvPr>
            <p:ph type="body" sz="quarter" idx="11"/>
          </p:nvPr>
        </p:nvSpPr>
        <p:spPr>
          <a:xfrm>
            <a:off x="812800" y="1752600"/>
            <a:ext cx="5900336" cy="3124200"/>
          </a:xfrm>
        </p:spPr>
        <p:txBody>
          <a:bodyPr/>
          <a:lstStyle/>
          <a:p>
            <a:r>
              <a:rPr lang="en-GB" dirty="0"/>
              <a:t>Analysis carried out for 2D case, Gaussian hill profile:</a:t>
            </a:r>
          </a:p>
          <a:p>
            <a:pPr lvl="1"/>
            <a:r>
              <a:rPr lang="en-GB" dirty="0"/>
              <a:t>Half width W = 500m</a:t>
            </a:r>
          </a:p>
          <a:p>
            <a:pPr lvl="1"/>
            <a:r>
              <a:rPr lang="en-GB" dirty="0"/>
              <a:t>Height H, varying (100-500m)</a:t>
            </a:r>
          </a:p>
          <a:p>
            <a:r>
              <a:rPr lang="en-GB" dirty="0"/>
              <a:t>For a range of stability conditions</a:t>
            </a:r>
          </a:p>
          <a:p>
            <a:pPr lvl="1"/>
            <a:r>
              <a:rPr lang="en-GB" dirty="0"/>
              <a:t>Purely neutral</a:t>
            </a:r>
          </a:p>
          <a:p>
            <a:pPr lvl="1"/>
            <a:r>
              <a:rPr lang="en-GB" dirty="0"/>
              <a:t>Adiabatic ground (neutral surface layer) with</a:t>
            </a:r>
          </a:p>
          <a:p>
            <a:pPr lvl="2"/>
            <a:r>
              <a:rPr lang="en-GB" dirty="0"/>
              <a:t>Stable conditions above boundary layer (ISO standard atmosphere)</a:t>
            </a:r>
          </a:p>
          <a:p>
            <a:pPr lvl="2"/>
            <a:r>
              <a:rPr lang="en-GB" dirty="0"/>
              <a:t>Inversion layer + low level jet</a:t>
            </a:r>
          </a:p>
          <a:p>
            <a:pPr lvl="2"/>
            <a:endParaRPr lang="en-GB" dirty="0"/>
          </a:p>
          <a:p>
            <a:pPr lvl="1"/>
            <a:endParaRPr lang="en-GB" dirty="0"/>
          </a:p>
        </p:txBody>
      </p:sp>
      <p:grpSp>
        <p:nvGrpSpPr>
          <p:cNvPr id="33" name="Group 32"/>
          <p:cNvGrpSpPr/>
          <p:nvPr/>
        </p:nvGrpSpPr>
        <p:grpSpPr>
          <a:xfrm>
            <a:off x="6839578" y="1447800"/>
            <a:ext cx="5200022" cy="4235972"/>
            <a:chOff x="3943978" y="1447800"/>
            <a:chExt cx="5200022" cy="4235972"/>
          </a:xfrm>
        </p:grpSpPr>
        <p:grpSp>
          <p:nvGrpSpPr>
            <p:cNvPr id="30" name="Group 29"/>
            <p:cNvGrpSpPr/>
            <p:nvPr/>
          </p:nvGrpSpPr>
          <p:grpSpPr>
            <a:xfrm>
              <a:off x="3943978" y="1447800"/>
              <a:ext cx="5200022" cy="4235972"/>
              <a:chOff x="3943978" y="1447800"/>
              <a:chExt cx="5200022" cy="423597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123" y="1447800"/>
                <a:ext cx="5199877" cy="423597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123" y="1447800"/>
                <a:ext cx="5199877" cy="4235972"/>
              </a:xfrm>
              <a:prstGeom prst="rect">
                <a:avLst/>
              </a:prstGeom>
            </p:spPr>
          </p:pic>
          <p:grpSp>
            <p:nvGrpSpPr>
              <p:cNvPr id="29" name="Group 28"/>
              <p:cNvGrpSpPr/>
              <p:nvPr/>
            </p:nvGrpSpPr>
            <p:grpSpPr>
              <a:xfrm>
                <a:off x="3943978" y="3125037"/>
                <a:ext cx="5182605" cy="2317820"/>
                <a:chOff x="3943978" y="3125037"/>
                <a:chExt cx="5182605" cy="2317820"/>
              </a:xfrm>
            </p:grpSpPr>
            <p:cxnSp>
              <p:nvCxnSpPr>
                <p:cNvPr id="7" name="Straight Connector 6"/>
                <p:cNvCxnSpPr/>
                <p:nvPr/>
              </p:nvCxnSpPr>
              <p:spPr bwMode="auto">
                <a:xfrm>
                  <a:off x="3943978" y="3125037"/>
                  <a:ext cx="5182605" cy="2317820"/>
                </a:xfrm>
                <a:prstGeom prst="line">
                  <a:avLst/>
                </a:prstGeom>
                <a:solidFill>
                  <a:schemeClr val="accent2"/>
                </a:solidFill>
                <a:ln w="19050" cap="sq" cmpd="sng" algn="ctr">
                  <a:solidFill>
                    <a:schemeClr val="tx1"/>
                  </a:solidFill>
                  <a:prstDash val="solid"/>
                  <a:round/>
                  <a:headEnd type="none" w="med" len="med"/>
                  <a:tailEnd type="none" w="med" len="med"/>
                </a:ln>
                <a:effectLst/>
              </p:spPr>
            </p:cxnSp>
            <p:cxnSp>
              <p:nvCxnSpPr>
                <p:cNvPr id="14" name="Straight Arrow Connector 13"/>
                <p:cNvCxnSpPr/>
                <p:nvPr/>
              </p:nvCxnSpPr>
              <p:spPr bwMode="auto">
                <a:xfrm>
                  <a:off x="6320413" y="3200400"/>
                  <a:ext cx="2" cy="989762"/>
                </a:xfrm>
                <a:prstGeom prst="straightConnector1">
                  <a:avLst/>
                </a:prstGeom>
                <a:solidFill>
                  <a:schemeClr val="accent2"/>
                </a:solidFill>
                <a:ln w="19050" cap="sq" cmpd="sng" algn="ctr">
                  <a:solidFill>
                    <a:schemeClr val="tx1"/>
                  </a:solidFill>
                  <a:prstDash val="solid"/>
                  <a:round/>
                  <a:headEnd type="triangle" w="med" len="med"/>
                  <a:tailEnd type="triangle"/>
                </a:ln>
                <a:effectLst/>
              </p:spPr>
            </p:cxnSp>
            <p:cxnSp>
              <p:nvCxnSpPr>
                <p:cNvPr id="16" name="Straight Arrow Connector 15"/>
                <p:cNvCxnSpPr/>
                <p:nvPr/>
              </p:nvCxnSpPr>
              <p:spPr bwMode="auto">
                <a:xfrm flipH="1" flipV="1">
                  <a:off x="6320414" y="3702817"/>
                  <a:ext cx="587828" cy="261258"/>
                </a:xfrm>
                <a:prstGeom prst="straightConnector1">
                  <a:avLst/>
                </a:prstGeom>
                <a:solidFill>
                  <a:schemeClr val="accent2"/>
                </a:solidFill>
                <a:ln w="19050" cap="sq" cmpd="sng" algn="ctr">
                  <a:solidFill>
                    <a:schemeClr val="tx1"/>
                  </a:solidFill>
                  <a:prstDash val="solid"/>
                  <a:round/>
                  <a:headEnd type="triangle" w="med" len="med"/>
                  <a:tailEnd type="triangle"/>
                </a:ln>
                <a:effectLst/>
              </p:spPr>
            </p:cxnSp>
          </p:grpSp>
        </p:grpSp>
        <p:sp>
          <p:nvSpPr>
            <p:cNvPr id="31" name="TextBox 30"/>
            <p:cNvSpPr txBox="1"/>
            <p:nvPr/>
          </p:nvSpPr>
          <p:spPr bwMode="auto">
            <a:xfrm>
              <a:off x="5867400" y="3505200"/>
              <a:ext cx="381000" cy="369332"/>
            </a:xfrm>
            <a:prstGeom prst="rect">
              <a:avLst/>
            </a:prstGeom>
            <a:noFill/>
            <a:ln w="12700" cap="sq" algn="ctr">
              <a:noFill/>
              <a:miter lim="800000"/>
              <a:headEnd/>
              <a:tailEnd/>
            </a:ln>
            <a:effectLst/>
          </p:spPr>
          <p:txBody>
            <a:bodyPr wrap="square" rtlCol="0">
              <a:spAutoFit/>
            </a:bodyPr>
            <a:lstStyle/>
            <a:p>
              <a:r>
                <a:rPr lang="en-GB" b="1" dirty="0">
                  <a:latin typeface="Calibri" pitchFamily="34" charset="0"/>
                  <a:cs typeface="Calibri" pitchFamily="34" charset="0"/>
                </a:rPr>
                <a:t>H</a:t>
              </a:r>
            </a:p>
          </p:txBody>
        </p:sp>
        <p:sp>
          <p:nvSpPr>
            <p:cNvPr id="32" name="TextBox 31"/>
            <p:cNvSpPr txBox="1"/>
            <p:nvPr/>
          </p:nvSpPr>
          <p:spPr bwMode="auto">
            <a:xfrm>
              <a:off x="6400800" y="3821668"/>
              <a:ext cx="381000" cy="369332"/>
            </a:xfrm>
            <a:prstGeom prst="rect">
              <a:avLst/>
            </a:prstGeom>
            <a:noFill/>
            <a:ln w="12700" cap="sq" algn="ctr">
              <a:noFill/>
              <a:miter lim="800000"/>
              <a:headEnd/>
              <a:tailEnd/>
            </a:ln>
            <a:effectLst/>
          </p:spPr>
          <p:txBody>
            <a:bodyPr wrap="square" rtlCol="0">
              <a:spAutoFit/>
            </a:bodyPr>
            <a:lstStyle/>
            <a:p>
              <a:r>
                <a:rPr lang="en-GB" b="1" dirty="0">
                  <a:latin typeface="Calibri" pitchFamily="34" charset="0"/>
                  <a:cs typeface="Calibri" pitchFamily="34" charset="0"/>
                </a:rPr>
                <a:t>W</a:t>
              </a:r>
            </a:p>
          </p:txBody>
        </p:sp>
      </p:grpSp>
    </p:spTree>
    <p:extLst>
      <p:ext uri="{BB962C8B-B14F-4D97-AF65-F5344CB8AC3E}">
        <p14:creationId xmlns:p14="http://schemas.microsoft.com/office/powerpoint/2010/main" val="3745825362"/>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Simulation set up</a:t>
            </a:r>
          </a:p>
        </p:txBody>
      </p:sp>
      <p:sp>
        <p:nvSpPr>
          <p:cNvPr id="3" name="Text Placeholder 2"/>
          <p:cNvSpPr>
            <a:spLocks noGrp="1"/>
          </p:cNvSpPr>
          <p:nvPr>
            <p:ph type="body" sz="quarter" idx="11"/>
          </p:nvPr>
        </p:nvSpPr>
        <p:spPr>
          <a:xfrm>
            <a:off x="812800" y="1447800"/>
            <a:ext cx="6908800" cy="4583668"/>
          </a:xfrm>
        </p:spPr>
        <p:txBody>
          <a:bodyPr/>
          <a:lstStyle/>
          <a:p>
            <a:r>
              <a:rPr lang="en-GB" dirty="0"/>
              <a:t>Roughness: 0.05m</a:t>
            </a:r>
          </a:p>
          <a:p>
            <a:r>
              <a:rPr lang="en-GB" dirty="0"/>
              <a:t>Upstream velocity profile: log law, 7 m/s @ 58.5m</a:t>
            </a:r>
          </a:p>
          <a:p>
            <a:r>
              <a:rPr lang="en-GB" dirty="0"/>
              <a:t>2-equation RANS Turbulence model: SST, standard constants</a:t>
            </a:r>
          </a:p>
          <a:p>
            <a:r>
              <a:rPr lang="en-GB" dirty="0"/>
              <a:t>Three different stability conditions</a:t>
            </a:r>
          </a:p>
          <a:p>
            <a:pPr lvl="1"/>
            <a:r>
              <a:rPr lang="en-GB" dirty="0"/>
              <a:t>Purely neutral (equivalent to constant potential temperature throughout)</a:t>
            </a:r>
          </a:p>
          <a:p>
            <a:pPr lvl="1"/>
            <a:r>
              <a:rPr lang="en-GB" dirty="0"/>
              <a:t>Neutral within boundary layer, ISO stable above (potential temperature gradient of 3.3 K/km)</a:t>
            </a:r>
          </a:p>
          <a:p>
            <a:pPr lvl="1"/>
            <a:r>
              <a:rPr lang="en-GB" dirty="0"/>
              <a:t>With inversion at 1000m</a:t>
            </a:r>
          </a:p>
          <a:p>
            <a:r>
              <a:rPr lang="en-GB" dirty="0"/>
              <a:t>CFD solver: ANSYS CFX, in WindModeller</a:t>
            </a:r>
          </a:p>
        </p:txBody>
      </p:sp>
      <p:pic>
        <p:nvPicPr>
          <p:cNvPr id="4" name="Picture 3"/>
          <p:cNvPicPr>
            <a:picLocks noChangeAspect="1"/>
          </p:cNvPicPr>
          <p:nvPr/>
        </p:nvPicPr>
        <p:blipFill>
          <a:blip r:embed="rId3"/>
          <a:stretch>
            <a:fillRect/>
          </a:stretch>
        </p:blipFill>
        <p:spPr>
          <a:xfrm>
            <a:off x="8763000" y="1752600"/>
            <a:ext cx="3188537" cy="3818056"/>
          </a:xfrm>
          <a:prstGeom prst="rect">
            <a:avLst/>
          </a:prstGeom>
        </p:spPr>
      </p:pic>
      <p:sp>
        <p:nvSpPr>
          <p:cNvPr id="5" name="TextBox 4"/>
          <p:cNvSpPr txBox="1"/>
          <p:nvPr/>
        </p:nvSpPr>
        <p:spPr bwMode="auto">
          <a:xfrm>
            <a:off x="914400" y="6031468"/>
            <a:ext cx="8534400" cy="369332"/>
          </a:xfrm>
          <a:prstGeom prst="rect">
            <a:avLst/>
          </a:prstGeom>
          <a:noFill/>
          <a:ln w="12700" cap="sq" algn="ctr">
            <a:noFill/>
            <a:miter lim="800000"/>
            <a:headEnd/>
            <a:tailEnd/>
          </a:ln>
          <a:effectLst/>
        </p:spPr>
        <p:txBody>
          <a:bodyPr wrap="square" rtlCol="0">
            <a:spAutoFit/>
          </a:bodyPr>
          <a:lstStyle/>
          <a:p>
            <a:r>
              <a:rPr lang="en-GB" b="1" dirty="0">
                <a:latin typeface="Calibri" pitchFamily="34" charset="0"/>
                <a:cs typeface="Calibri" pitchFamily="34" charset="0"/>
              </a:rPr>
              <a:t>Note: all 3 cases still using adiabatic conditions at the ground (i.e. neutral surface layer)</a:t>
            </a:r>
          </a:p>
        </p:txBody>
      </p:sp>
    </p:spTree>
    <p:extLst>
      <p:ext uri="{BB962C8B-B14F-4D97-AF65-F5344CB8AC3E}">
        <p14:creationId xmlns:p14="http://schemas.microsoft.com/office/powerpoint/2010/main" val="2563933732"/>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Purely neutral results, Hill half-width of 500m</a:t>
            </a:r>
          </a:p>
        </p:txBody>
      </p:sp>
      <p:sp>
        <p:nvSpPr>
          <p:cNvPr id="38" name="Text Placeholder 37"/>
          <p:cNvSpPr>
            <a:spLocks noGrp="1"/>
          </p:cNvSpPr>
          <p:nvPr>
            <p:ph type="body" sz="quarter" idx="16"/>
          </p:nvPr>
        </p:nvSpPr>
        <p:spPr/>
        <p:txBody>
          <a:bodyPr/>
          <a:lstStyle/>
          <a:p>
            <a:r>
              <a:rPr lang="en-US" dirty="0"/>
              <a:t>H = 100m,     max slope 12%, ~7°</a:t>
            </a:r>
          </a:p>
        </p:txBody>
      </p:sp>
      <p:sp>
        <p:nvSpPr>
          <p:cNvPr id="39" name="Text Placeholder 38"/>
          <p:cNvSpPr>
            <a:spLocks noGrp="1"/>
          </p:cNvSpPr>
          <p:nvPr>
            <p:ph type="body" sz="quarter" idx="17"/>
          </p:nvPr>
        </p:nvSpPr>
        <p:spPr/>
        <p:txBody>
          <a:bodyPr/>
          <a:lstStyle/>
          <a:p>
            <a:r>
              <a:rPr lang="en-US" dirty="0"/>
              <a:t>H = 200m,     max slope 24%, ~13.5° </a:t>
            </a:r>
          </a:p>
          <a:p>
            <a:endParaRPr lang="en-US" dirty="0"/>
          </a:p>
        </p:txBody>
      </p:sp>
      <p:sp>
        <p:nvSpPr>
          <p:cNvPr id="40" name="Text Placeholder 39"/>
          <p:cNvSpPr>
            <a:spLocks noGrp="1"/>
          </p:cNvSpPr>
          <p:nvPr>
            <p:ph type="body" sz="quarter" idx="18"/>
          </p:nvPr>
        </p:nvSpPr>
        <p:spPr/>
        <p:txBody>
          <a:bodyPr/>
          <a:lstStyle/>
          <a:p>
            <a:r>
              <a:rPr lang="en-US" dirty="0"/>
              <a:t>H = 300m,     max slope 36%, ~20°</a:t>
            </a:r>
          </a:p>
          <a:p>
            <a:endParaRPr lang="en-US" dirty="0"/>
          </a:p>
          <a:p>
            <a:endParaRPr lang="en-US" dirty="0"/>
          </a:p>
        </p:txBody>
      </p:sp>
      <p:sp>
        <p:nvSpPr>
          <p:cNvPr id="41" name="Text Placeholder 40"/>
          <p:cNvSpPr>
            <a:spLocks noGrp="1"/>
          </p:cNvSpPr>
          <p:nvPr>
            <p:ph type="body" sz="quarter" idx="19"/>
          </p:nvPr>
        </p:nvSpPr>
        <p:spPr/>
        <p:txBody>
          <a:bodyPr/>
          <a:lstStyle/>
          <a:p>
            <a:r>
              <a:rPr lang="en-US" dirty="0"/>
              <a:t>H = 400m,     max slope 48%, ~26°</a:t>
            </a:r>
          </a:p>
          <a:p>
            <a:endParaRPr lang="en-US" dirty="0"/>
          </a:p>
          <a:p>
            <a:endParaRPr lang="en-US" dirty="0"/>
          </a:p>
        </p:txBody>
      </p:sp>
      <p:sp>
        <p:nvSpPr>
          <p:cNvPr id="42" name="Text Placeholder 41"/>
          <p:cNvSpPr>
            <a:spLocks noGrp="1"/>
          </p:cNvSpPr>
          <p:nvPr>
            <p:ph type="body" sz="quarter" idx="20"/>
          </p:nvPr>
        </p:nvSpPr>
        <p:spPr/>
        <p:txBody>
          <a:bodyPr/>
          <a:lstStyle/>
          <a:p>
            <a:r>
              <a:rPr lang="en-US" dirty="0"/>
              <a:t>H = 500m,     max slope 60%, ~31°</a:t>
            </a:r>
          </a:p>
          <a:p>
            <a:endParaRPr lang="en-US" dirty="0"/>
          </a:p>
          <a:p>
            <a:endParaRPr lang="en-US" dirty="0"/>
          </a:p>
        </p:txBody>
      </p:sp>
      <p:sp>
        <p:nvSpPr>
          <p:cNvPr id="43" name="Text Placeholder 42"/>
          <p:cNvSpPr>
            <a:spLocks noGrp="1"/>
          </p:cNvSpPr>
          <p:nvPr>
            <p:ph type="body" sz="quarter" idx="21"/>
          </p:nvPr>
        </p:nvSpPr>
        <p:spPr>
          <a:xfrm>
            <a:off x="8153400" y="4191001"/>
            <a:ext cx="3429000" cy="2040467"/>
          </a:xfrm>
        </p:spPr>
        <p:txBody>
          <a:bodyPr/>
          <a:lstStyle/>
          <a:p>
            <a:r>
              <a:rPr lang="en-US" dirty="0"/>
              <a:t>U velocity component</a:t>
            </a:r>
          </a:p>
          <a:p>
            <a:r>
              <a:rPr lang="en-US" dirty="0"/>
              <a:t>Vertical lines @ hill top, 1D, 2D, 5D and 10D downstream of hill top (based on D = 82.4m)</a:t>
            </a:r>
          </a:p>
          <a:p>
            <a:r>
              <a:rPr lang="en-US" dirty="0"/>
              <a:t>Terrain following line indicates hub height 70m above ground level (AGL)</a:t>
            </a:r>
          </a:p>
          <a:p>
            <a:r>
              <a:rPr lang="en-US" dirty="0"/>
              <a:t>Flow separation occurs for hill height of 300m and above. Note: </a:t>
            </a:r>
            <a:r>
              <a:rPr lang="en-US" dirty="0" err="1"/>
              <a:t>Kaimal</a:t>
            </a:r>
            <a:r>
              <a:rPr lang="en-US" dirty="0"/>
              <a:t> and </a:t>
            </a:r>
            <a:r>
              <a:rPr lang="en-US" dirty="0" err="1"/>
              <a:t>Finnigan</a:t>
            </a:r>
            <a:r>
              <a:rPr lang="en-US" dirty="0"/>
              <a:t> </a:t>
            </a:r>
            <a:r>
              <a:rPr lang="en-US" dirty="0">
                <a:sym typeface="Wingdings" panose="05000000000000000000" pitchFamily="2" charset="2"/>
              </a:rPr>
              <a:t></a:t>
            </a:r>
            <a:r>
              <a:rPr lang="en-US" dirty="0"/>
              <a:t> critical angle for flow separation in 2 dimensional case is ~18°.</a:t>
            </a:r>
          </a:p>
          <a:p>
            <a:endParaRPr lang="en-US" dirty="0"/>
          </a:p>
        </p:txBody>
      </p:sp>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064" b="3064"/>
          <a:stretch>
            <a:fillRect/>
          </a:stretch>
        </p:blipFill>
        <p:spPr/>
      </p:pic>
      <p:pic>
        <p:nvPicPr>
          <p:cNvPr id="6" name="Picture Placeholder 5"/>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3064" b="3064"/>
          <a:stretch>
            <a:fillRect/>
          </a:stretch>
        </p:blipFill>
        <p:spPr/>
      </p:pic>
      <p:pic>
        <p:nvPicPr>
          <p:cNvPr id="8" name="Picture Placeholder 7"/>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t="3064" b="3064"/>
          <a:stretch>
            <a:fillRect/>
          </a:stretch>
        </p:blipFill>
        <p:spPr/>
      </p:pic>
      <p:pic>
        <p:nvPicPr>
          <p:cNvPr id="10" name="Picture Placeholder 9"/>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t="3064" b="3064"/>
          <a:stretch>
            <a:fillRect/>
          </a:stretch>
        </p:blipFill>
        <p:spPr/>
      </p:pic>
      <p:pic>
        <p:nvPicPr>
          <p:cNvPr id="12" name="Picture Placeholder 11"/>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rcRect t="3064" b="3064"/>
          <a:stretch>
            <a:fillRect/>
          </a:stretch>
        </p:blipFill>
        <p:spPr/>
      </p:pic>
      <p:cxnSp>
        <p:nvCxnSpPr>
          <p:cNvPr id="17" name="Straight Connector 16"/>
          <p:cNvCxnSpPr/>
          <p:nvPr/>
        </p:nvCxnSpPr>
        <p:spPr bwMode="auto">
          <a:xfrm>
            <a:off x="10553700" y="2600325"/>
            <a:ext cx="1028700" cy="152400"/>
          </a:xfrm>
          <a:prstGeom prst="line">
            <a:avLst/>
          </a:prstGeom>
          <a:solidFill>
            <a:schemeClr val="accent2"/>
          </a:solidFill>
          <a:ln w="19050" cap="sq" cmpd="sng" algn="ctr">
            <a:solidFill>
              <a:srgbClr val="FF0000"/>
            </a:solidFill>
            <a:prstDash val="solid"/>
            <a:round/>
            <a:headEnd type="none" w="med" len="med"/>
            <a:tailEnd type="none" w="med" len="med"/>
          </a:ln>
          <a:effectLst/>
        </p:spPr>
      </p:cxnSp>
      <p:cxnSp>
        <p:nvCxnSpPr>
          <p:cNvPr id="32" name="Straight Connector 31"/>
          <p:cNvCxnSpPr/>
          <p:nvPr/>
        </p:nvCxnSpPr>
        <p:spPr bwMode="auto">
          <a:xfrm>
            <a:off x="2760315" y="4953000"/>
            <a:ext cx="1306860" cy="161925"/>
          </a:xfrm>
          <a:prstGeom prst="line">
            <a:avLst/>
          </a:prstGeom>
          <a:solidFill>
            <a:schemeClr val="accent2"/>
          </a:solidFill>
          <a:ln w="19050" cap="sq" cmpd="sng" algn="ctr">
            <a:solidFill>
              <a:srgbClr val="FF0000"/>
            </a:solidFill>
            <a:prstDash val="solid"/>
            <a:round/>
            <a:headEnd type="none" w="med" len="med"/>
            <a:tailEnd type="none" w="med" len="med"/>
          </a:ln>
          <a:effectLst/>
        </p:spPr>
      </p:cxnSp>
      <p:cxnSp>
        <p:nvCxnSpPr>
          <p:cNvPr id="34" name="Straight Connector 33"/>
          <p:cNvCxnSpPr/>
          <p:nvPr/>
        </p:nvCxnSpPr>
        <p:spPr bwMode="auto">
          <a:xfrm>
            <a:off x="6437509" y="4843598"/>
            <a:ext cx="1477766" cy="176077"/>
          </a:xfrm>
          <a:prstGeom prst="line">
            <a:avLst/>
          </a:prstGeom>
          <a:solidFill>
            <a:schemeClr val="accent2"/>
          </a:solidFill>
          <a:ln w="19050" cap="sq" cmpd="sng" algn="ctr">
            <a:solidFill>
              <a:srgbClr val="FF0000"/>
            </a:solidFill>
            <a:prstDash val="solid"/>
            <a:round/>
            <a:headEnd type="none" w="med" len="med"/>
            <a:tailEnd type="none" w="med" len="med"/>
          </a:ln>
          <a:effectLst/>
        </p:spPr>
      </p:cxnSp>
      <p:sp>
        <p:nvSpPr>
          <p:cNvPr id="22" name="TextBox 21"/>
          <p:cNvSpPr txBox="1"/>
          <p:nvPr/>
        </p:nvSpPr>
        <p:spPr bwMode="auto">
          <a:xfrm>
            <a:off x="8062504" y="3375297"/>
            <a:ext cx="2586446" cy="276999"/>
          </a:xfrm>
          <a:prstGeom prst="rect">
            <a:avLst/>
          </a:prstGeom>
          <a:noFill/>
          <a:ln w="12700" cap="sq" algn="ctr">
            <a:noFill/>
            <a:miter lim="800000"/>
            <a:headEnd/>
            <a:tailEnd/>
          </a:ln>
          <a:effectLst/>
        </p:spPr>
        <p:txBody>
          <a:bodyPr wrap="square" rtlCol="0">
            <a:spAutoFit/>
          </a:bodyPr>
          <a:lstStyle/>
          <a:p>
            <a:r>
              <a:rPr lang="en-GB" sz="1200" b="1" dirty="0">
                <a:solidFill>
                  <a:srgbClr val="FF0000"/>
                </a:solidFill>
                <a:latin typeface="Calibri" pitchFamily="34" charset="0"/>
                <a:cs typeface="Calibri" pitchFamily="34" charset="0"/>
              </a:rPr>
              <a:t>Separated flow region below red line</a:t>
            </a:r>
          </a:p>
        </p:txBody>
      </p:sp>
      <p:sp>
        <p:nvSpPr>
          <p:cNvPr id="37" name="TextBox 36"/>
          <p:cNvSpPr txBox="1"/>
          <p:nvPr/>
        </p:nvSpPr>
        <p:spPr bwMode="auto">
          <a:xfrm>
            <a:off x="4371975" y="5904727"/>
            <a:ext cx="2586446" cy="276999"/>
          </a:xfrm>
          <a:prstGeom prst="rect">
            <a:avLst/>
          </a:prstGeom>
          <a:noFill/>
          <a:ln w="12700" cap="sq" algn="ctr">
            <a:noFill/>
            <a:miter lim="800000"/>
            <a:headEnd/>
            <a:tailEnd/>
          </a:ln>
          <a:effectLst/>
        </p:spPr>
        <p:txBody>
          <a:bodyPr wrap="square" rtlCol="0">
            <a:spAutoFit/>
          </a:bodyPr>
          <a:lstStyle/>
          <a:p>
            <a:r>
              <a:rPr lang="en-GB" sz="1200" b="1" dirty="0">
                <a:solidFill>
                  <a:srgbClr val="FF0000"/>
                </a:solidFill>
                <a:latin typeface="Calibri" pitchFamily="34" charset="0"/>
                <a:cs typeface="Calibri" pitchFamily="34" charset="0"/>
              </a:rPr>
              <a:t>Separated flow region below red line</a:t>
            </a:r>
          </a:p>
        </p:txBody>
      </p:sp>
      <p:sp>
        <p:nvSpPr>
          <p:cNvPr id="50" name="TextBox 49"/>
          <p:cNvSpPr txBox="1"/>
          <p:nvPr/>
        </p:nvSpPr>
        <p:spPr bwMode="auto">
          <a:xfrm>
            <a:off x="499654" y="5904727"/>
            <a:ext cx="2586446" cy="276999"/>
          </a:xfrm>
          <a:prstGeom prst="rect">
            <a:avLst/>
          </a:prstGeom>
          <a:noFill/>
          <a:ln w="12700" cap="sq" algn="ctr">
            <a:noFill/>
            <a:miter lim="800000"/>
            <a:headEnd/>
            <a:tailEnd/>
          </a:ln>
          <a:effectLst/>
        </p:spPr>
        <p:txBody>
          <a:bodyPr wrap="square" rtlCol="0">
            <a:spAutoFit/>
          </a:bodyPr>
          <a:lstStyle/>
          <a:p>
            <a:r>
              <a:rPr lang="en-GB" sz="1200" b="1" dirty="0">
                <a:solidFill>
                  <a:srgbClr val="FF0000"/>
                </a:solidFill>
                <a:latin typeface="Calibri" pitchFamily="34" charset="0"/>
                <a:cs typeface="Calibri" pitchFamily="34" charset="0"/>
              </a:rPr>
              <a:t>Separated flow region below red line</a:t>
            </a:r>
          </a:p>
        </p:txBody>
      </p:sp>
    </p:spTree>
    <p:extLst>
      <p:ext uri="{BB962C8B-B14F-4D97-AF65-F5344CB8AC3E}">
        <p14:creationId xmlns:p14="http://schemas.microsoft.com/office/powerpoint/2010/main" val="2301522155"/>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14798" b="14798"/>
          <a:stretch>
            <a:fillRect/>
          </a:stretch>
        </p:blipFill>
        <p:spPr/>
      </p:pic>
      <p:pic>
        <p:nvPicPr>
          <p:cNvPr id="13" name="Picture Placeholder 12"/>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14798" b="14798"/>
          <a:stretch>
            <a:fillRect/>
          </a:stretch>
        </p:blipFill>
        <p:spPr/>
      </p:pic>
      <p:pic>
        <p:nvPicPr>
          <p:cNvPr id="14" name="Picture Placeholder 13"/>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t="14798" b="14798"/>
          <a:stretch>
            <a:fillRect/>
          </a:stretch>
        </p:blipFill>
        <p:spPr/>
      </p:pic>
      <p:sp>
        <p:nvSpPr>
          <p:cNvPr id="5" name="Title 4"/>
          <p:cNvSpPr>
            <a:spLocks noGrp="1"/>
          </p:cNvSpPr>
          <p:nvPr>
            <p:ph type="title"/>
          </p:nvPr>
        </p:nvSpPr>
        <p:spPr/>
        <p:txBody>
          <a:bodyPr/>
          <a:lstStyle/>
          <a:p>
            <a:r>
              <a:rPr lang="en-US" sz="2800" dirty="0"/>
              <a:t>As previous slide, zoomed out</a:t>
            </a:r>
          </a:p>
        </p:txBody>
      </p:sp>
      <p:sp>
        <p:nvSpPr>
          <p:cNvPr id="38" name="Text Placeholder 37"/>
          <p:cNvSpPr>
            <a:spLocks noGrp="1"/>
          </p:cNvSpPr>
          <p:nvPr>
            <p:ph type="body" sz="quarter" idx="16"/>
          </p:nvPr>
        </p:nvSpPr>
        <p:spPr/>
        <p:txBody>
          <a:bodyPr/>
          <a:lstStyle/>
          <a:p>
            <a:r>
              <a:rPr lang="en-US" dirty="0"/>
              <a:t>H = 100m,     max slope 12%, ~7°</a:t>
            </a:r>
          </a:p>
        </p:txBody>
      </p:sp>
      <p:sp>
        <p:nvSpPr>
          <p:cNvPr id="39" name="Text Placeholder 38"/>
          <p:cNvSpPr>
            <a:spLocks noGrp="1"/>
          </p:cNvSpPr>
          <p:nvPr>
            <p:ph type="body" sz="quarter" idx="17"/>
          </p:nvPr>
        </p:nvSpPr>
        <p:spPr/>
        <p:txBody>
          <a:bodyPr/>
          <a:lstStyle/>
          <a:p>
            <a:r>
              <a:rPr lang="en-US" dirty="0"/>
              <a:t>H = 200m,     max slope 24%, ~13.5° </a:t>
            </a:r>
          </a:p>
          <a:p>
            <a:endParaRPr lang="en-US" dirty="0"/>
          </a:p>
        </p:txBody>
      </p:sp>
      <p:sp>
        <p:nvSpPr>
          <p:cNvPr id="40" name="Text Placeholder 39"/>
          <p:cNvSpPr>
            <a:spLocks noGrp="1"/>
          </p:cNvSpPr>
          <p:nvPr>
            <p:ph type="body" sz="quarter" idx="18"/>
          </p:nvPr>
        </p:nvSpPr>
        <p:spPr/>
        <p:txBody>
          <a:bodyPr/>
          <a:lstStyle/>
          <a:p>
            <a:r>
              <a:rPr lang="en-US" dirty="0"/>
              <a:t>H = 300m,     max slope 36%, ~20°</a:t>
            </a:r>
          </a:p>
          <a:p>
            <a:endParaRPr lang="en-US" dirty="0"/>
          </a:p>
          <a:p>
            <a:endParaRPr lang="en-US" dirty="0"/>
          </a:p>
        </p:txBody>
      </p:sp>
      <p:sp>
        <p:nvSpPr>
          <p:cNvPr id="41" name="Text Placeholder 40"/>
          <p:cNvSpPr>
            <a:spLocks noGrp="1"/>
          </p:cNvSpPr>
          <p:nvPr>
            <p:ph type="body" sz="quarter" idx="19"/>
          </p:nvPr>
        </p:nvSpPr>
        <p:spPr/>
        <p:txBody>
          <a:bodyPr/>
          <a:lstStyle/>
          <a:p>
            <a:r>
              <a:rPr lang="en-US" dirty="0"/>
              <a:t>H = 400m,     max slope 48%, ~26°</a:t>
            </a:r>
          </a:p>
          <a:p>
            <a:endParaRPr lang="en-US" dirty="0"/>
          </a:p>
          <a:p>
            <a:endParaRPr lang="en-US" dirty="0"/>
          </a:p>
        </p:txBody>
      </p:sp>
      <p:sp>
        <p:nvSpPr>
          <p:cNvPr id="42" name="Text Placeholder 41"/>
          <p:cNvSpPr>
            <a:spLocks noGrp="1"/>
          </p:cNvSpPr>
          <p:nvPr>
            <p:ph type="body" sz="quarter" idx="20"/>
          </p:nvPr>
        </p:nvSpPr>
        <p:spPr/>
        <p:txBody>
          <a:bodyPr/>
          <a:lstStyle/>
          <a:p>
            <a:r>
              <a:rPr lang="en-US" dirty="0"/>
              <a:t>H = 500m,     max slope 60%, ~31°</a:t>
            </a:r>
          </a:p>
          <a:p>
            <a:endParaRPr lang="en-US" dirty="0"/>
          </a:p>
          <a:p>
            <a:endParaRPr lang="en-US" dirty="0"/>
          </a:p>
        </p:txBody>
      </p:sp>
      <p:sp>
        <p:nvSpPr>
          <p:cNvPr id="43" name="Text Placeholder 42"/>
          <p:cNvSpPr>
            <a:spLocks noGrp="1"/>
          </p:cNvSpPr>
          <p:nvPr>
            <p:ph type="body" sz="quarter" idx="21"/>
          </p:nvPr>
        </p:nvSpPr>
        <p:spPr>
          <a:xfrm>
            <a:off x="8153400" y="4191001"/>
            <a:ext cx="3429000" cy="2040467"/>
          </a:xfrm>
        </p:spPr>
        <p:txBody>
          <a:bodyPr/>
          <a:lstStyle/>
          <a:p>
            <a:r>
              <a:rPr lang="en-US" dirty="0"/>
              <a:t>U velocity component</a:t>
            </a:r>
          </a:p>
          <a:p>
            <a:r>
              <a:rPr lang="en-US" dirty="0"/>
              <a:t>Vertical lines @ hill top, 1D, 2D, 5D and 10D downstream of hill top</a:t>
            </a:r>
          </a:p>
          <a:p>
            <a:r>
              <a:rPr lang="en-US" dirty="0"/>
              <a:t>Terrain following line indicates hub height 70m above ground level (AGL)</a:t>
            </a:r>
          </a:p>
          <a:p>
            <a:r>
              <a:rPr lang="en-US" dirty="0"/>
              <a:t>Flow separation occurs for hill height of 300m and above. Note: </a:t>
            </a:r>
            <a:r>
              <a:rPr lang="en-US" dirty="0" err="1"/>
              <a:t>Kaimal</a:t>
            </a:r>
            <a:r>
              <a:rPr lang="en-US" dirty="0"/>
              <a:t> and </a:t>
            </a:r>
            <a:r>
              <a:rPr lang="en-US" dirty="0" err="1"/>
              <a:t>Finnigan</a:t>
            </a:r>
            <a:r>
              <a:rPr lang="en-US" dirty="0"/>
              <a:t> </a:t>
            </a:r>
            <a:r>
              <a:rPr lang="en-US" dirty="0">
                <a:sym typeface="Wingdings" panose="05000000000000000000" pitchFamily="2" charset="2"/>
              </a:rPr>
              <a:t></a:t>
            </a:r>
            <a:r>
              <a:rPr lang="en-US" dirty="0"/>
              <a:t> critical angle for flow separation in 2D case is ~18°.</a:t>
            </a:r>
          </a:p>
          <a:p>
            <a:endParaRPr lang="en-US" dirty="0"/>
          </a:p>
        </p:txBody>
      </p:sp>
      <p:pic>
        <p:nvPicPr>
          <p:cNvPr id="18" name="Picture Placeholder 17"/>
          <p:cNvPicPr>
            <a:picLocks noGrp="1" noChangeAspect="1"/>
          </p:cNvPicPr>
          <p:nvPr>
            <p:ph type="pic" sz="quarter" idx="10"/>
          </p:nvPr>
        </p:nvPicPr>
        <p:blipFill>
          <a:blip r:embed="rId6" cstate="print">
            <a:extLst>
              <a:ext uri="{28A0092B-C50C-407E-A947-70E740481C1C}">
                <a14:useLocalDpi xmlns:a14="http://schemas.microsoft.com/office/drawing/2010/main" val="0"/>
              </a:ext>
            </a:extLst>
          </a:blip>
          <a:srcRect t="14798" b="14798"/>
          <a:stretch>
            <a:fillRect/>
          </a:stretch>
        </p:blipFill>
        <p:spPr/>
      </p:pic>
      <p:pic>
        <p:nvPicPr>
          <p:cNvPr id="16" name="Picture Placeholder 15"/>
          <p:cNvPicPr>
            <a:picLocks noGrp="1" noChangeAspect="1"/>
          </p:cNvPicPr>
          <p:nvPr>
            <p:ph type="pic" sz="quarter" idx="12"/>
          </p:nvPr>
        </p:nvPicPr>
        <p:blipFill>
          <a:blip r:embed="rId7" cstate="print">
            <a:extLst>
              <a:ext uri="{28A0092B-C50C-407E-A947-70E740481C1C}">
                <a14:useLocalDpi xmlns:a14="http://schemas.microsoft.com/office/drawing/2010/main" val="0"/>
              </a:ext>
            </a:extLst>
          </a:blip>
          <a:srcRect t="14798" b="14798"/>
          <a:stretch>
            <a:fillRect/>
          </a:stretch>
        </p:blipFill>
        <p:spPr/>
      </p:pic>
    </p:spTree>
    <p:extLst>
      <p:ext uri="{BB962C8B-B14F-4D97-AF65-F5344CB8AC3E}">
        <p14:creationId xmlns:p14="http://schemas.microsoft.com/office/powerpoint/2010/main" val="2326412103"/>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Purely neutral results, Hill half-width of 500m</a:t>
            </a:r>
            <a:endParaRPr lang="en-GB" sz="2800" dirty="0"/>
          </a:p>
        </p:txBody>
      </p:sp>
      <p:sp>
        <p:nvSpPr>
          <p:cNvPr id="3" name="Text Placeholder 2"/>
          <p:cNvSpPr>
            <a:spLocks noGrp="1"/>
          </p:cNvSpPr>
          <p:nvPr>
            <p:ph type="body" sz="quarter" idx="11"/>
          </p:nvPr>
        </p:nvSpPr>
        <p:spPr/>
        <p:txBody>
          <a:bodyPr/>
          <a:lstStyle/>
          <a:p>
            <a:r>
              <a:rPr lang="en-GB" dirty="0"/>
              <a:t>Speed Up @ 70m AGL vs distance from hill top, for various hill heights</a:t>
            </a:r>
          </a:p>
          <a:p>
            <a:pPr lvl="1"/>
            <a:r>
              <a:rPr lang="en-GB" dirty="0">
                <a:solidFill>
                  <a:schemeClr val="accent1"/>
                </a:solidFill>
              </a:rPr>
              <a:t>Blockage upstream of hill top increases with hill height</a:t>
            </a:r>
          </a:p>
          <a:p>
            <a:pPr lvl="1"/>
            <a:r>
              <a:rPr lang="en-GB" dirty="0">
                <a:solidFill>
                  <a:srgbClr val="FFC000"/>
                </a:solidFill>
              </a:rPr>
              <a:t>Speed up at hill top increases with hill height, seems to saturate at a max value of 50%</a:t>
            </a:r>
          </a:p>
          <a:p>
            <a:pPr lvl="1"/>
            <a:r>
              <a:rPr lang="en-GB" dirty="0">
                <a:solidFill>
                  <a:srgbClr val="FF0000"/>
                </a:solidFill>
              </a:rPr>
              <a:t>Separation visible at hub height for hill heights of 400 and 500m</a:t>
            </a:r>
          </a:p>
          <a:p>
            <a:pPr lvl="1"/>
            <a:r>
              <a:rPr lang="en-GB" dirty="0"/>
              <a:t>Relatively long separation bubble, recovers slowly downstream of the hill.</a:t>
            </a:r>
          </a:p>
          <a:p>
            <a:pPr lvl="1"/>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143000"/>
            <a:ext cx="4114800" cy="411480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066800" y="5460492"/>
                <a:ext cx="5722079" cy="787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1" i="1">
                          <a:latin typeface="Cambria Math" panose="02040503050406030204" pitchFamily="18" charset="0"/>
                        </a:rPr>
                        <m:t>𝑺𝒑𝒆𝒆𝒅𝑼𝒑</m:t>
                      </m:r>
                      <m:d>
                        <m:dPr>
                          <m:ctrlPr>
                            <a:rPr lang="en-GB" b="1" i="1">
                              <a:latin typeface="Cambria Math" panose="02040503050406030204" pitchFamily="18" charset="0"/>
                            </a:rPr>
                          </m:ctrlPr>
                        </m:dPr>
                        <m:e>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e>
                      </m:d>
                      <m:r>
                        <a:rPr lang="en-GB" b="1"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f>
                                <m:fPr>
                                  <m:ctrlPr>
                                    <a:rPr lang="en-GB" i="1">
                                      <a:latin typeface="Cambria Math" panose="02040503050406030204" pitchFamily="18" charset="0"/>
                                    </a:rPr>
                                  </m:ctrlPr>
                                </m:fPr>
                                <m:num>
                                  <m:sSub>
                                    <m:sSubPr>
                                      <m:ctrlPr>
                                        <a:rPr lang="en-GB" b="1" i="1">
                                          <a:latin typeface="Cambria Math" panose="02040503050406030204" pitchFamily="18" charset="0"/>
                                        </a:rPr>
                                      </m:ctrlPr>
                                    </m:sSubPr>
                                    <m:e>
                                      <m:r>
                                        <a:rPr lang="en-GB" b="1" i="1">
                                          <a:latin typeface="Cambria Math" panose="02040503050406030204" pitchFamily="18" charset="0"/>
                                        </a:rPr>
                                        <m:t>𝑺𝒑𝒆𝒆𝒅</m:t>
                                      </m:r>
                                      <m:d>
                                        <m:dPr>
                                          <m:ctrlPr>
                                            <a:rPr lang="en-GB" b="1" i="1">
                                              <a:latin typeface="Cambria Math" panose="02040503050406030204" pitchFamily="18" charset="0"/>
                                            </a:rPr>
                                          </m:ctrlPr>
                                        </m:dPr>
                                        <m:e>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e>
                                      </m:d>
                                      <m:r>
                                        <a:rPr lang="en-GB" b="1" i="1">
                                          <a:latin typeface="Cambria Math" panose="02040503050406030204" pitchFamily="18" charset="0"/>
                                        </a:rPr>
                                        <m:t>−</m:t>
                                      </m:r>
                                      <m:r>
                                        <a:rPr lang="en-GB" b="1" i="1">
                                          <a:latin typeface="Cambria Math" panose="02040503050406030204" pitchFamily="18" charset="0"/>
                                        </a:rPr>
                                        <m:t>𝑺𝒑𝒆𝒆𝒅</m:t>
                                      </m:r>
                                    </m:e>
                                    <m:sub>
                                      <m:r>
                                        <a:rPr lang="en-GB" b="1" i="1">
                                          <a:latin typeface="Cambria Math" panose="02040503050406030204" pitchFamily="18" charset="0"/>
                                        </a:rPr>
                                        <m:t>𝒊𝒏</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r>
                                    <a:rPr lang="en-GB" b="1" i="1">
                                      <a:latin typeface="Cambria Math" panose="02040503050406030204" pitchFamily="18" charset="0"/>
                                    </a:rPr>
                                    <m:t>)</m:t>
                                  </m:r>
                                </m:num>
                                <m:den>
                                  <m:sSub>
                                    <m:sSubPr>
                                      <m:ctrlPr>
                                        <a:rPr lang="en-GB" b="1" i="1">
                                          <a:latin typeface="Cambria Math" panose="02040503050406030204" pitchFamily="18" charset="0"/>
                                        </a:rPr>
                                      </m:ctrlPr>
                                    </m:sSubPr>
                                    <m:e>
                                      <m:r>
                                        <a:rPr lang="en-GB" b="1" i="1">
                                          <a:latin typeface="Cambria Math" panose="02040503050406030204" pitchFamily="18" charset="0"/>
                                        </a:rPr>
                                        <m:t>𝑺𝒑𝒆𝒆𝒅</m:t>
                                      </m:r>
                                    </m:e>
                                    <m:sub>
                                      <m:r>
                                        <a:rPr lang="en-GB" b="1" i="1">
                                          <a:latin typeface="Cambria Math" panose="02040503050406030204" pitchFamily="18" charset="0"/>
                                        </a:rPr>
                                        <m:t>𝒊𝒏</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𝒛</m:t>
                                      </m:r>
                                    </m:e>
                                    <m:sub>
                                      <m:r>
                                        <a:rPr lang="en-GB" b="1" i="1">
                                          <a:latin typeface="Cambria Math" panose="02040503050406030204" pitchFamily="18" charset="0"/>
                                        </a:rPr>
                                        <m:t>𝑨𝑮𝑳</m:t>
                                      </m:r>
                                    </m:sub>
                                  </m:sSub>
                                  <m:r>
                                    <a:rPr lang="en-GB" b="1" i="1">
                                      <a:latin typeface="Cambria Math" panose="02040503050406030204" pitchFamily="18" charset="0"/>
                                    </a:rPr>
                                    <m:t>)</m:t>
                                  </m:r>
                                </m:den>
                              </m:f>
                            </m:e>
                          </m:d>
                        </m:e>
                        <m:sup/>
                      </m:sSup>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1066800" y="5460492"/>
                <a:ext cx="5722079" cy="787908"/>
              </a:xfrm>
              <a:prstGeom prst="rect">
                <a:avLst/>
              </a:prstGeom>
              <a:blipFill>
                <a:blip r:embed="rId3"/>
                <a:stretch>
                  <a:fillRect/>
                </a:stretch>
              </a:blipFill>
            </p:spPr>
            <p:txBody>
              <a:bodyPr/>
              <a:lstStyle/>
              <a:p>
                <a:r>
                  <a:rPr lang="en-GB">
                    <a:noFill/>
                  </a:rPr>
                  <a:t> </a:t>
                </a:r>
              </a:p>
            </p:txBody>
          </p:sp>
        </mc:Fallback>
      </mc:AlternateContent>
      <p:sp>
        <p:nvSpPr>
          <p:cNvPr id="7" name="Oval 6"/>
          <p:cNvSpPr/>
          <p:nvPr/>
        </p:nvSpPr>
        <p:spPr bwMode="auto">
          <a:xfrm>
            <a:off x="9448800" y="3124200"/>
            <a:ext cx="762000" cy="990600"/>
          </a:xfrm>
          <a:prstGeom prst="ellipse">
            <a:avLst/>
          </a:prstGeom>
          <a:noFill/>
          <a:ln w="34925" cap="sq" algn="ctr">
            <a:solidFill>
              <a:schemeClr val="bg2"/>
            </a:solid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10" name="Oval 9"/>
          <p:cNvSpPr/>
          <p:nvPr/>
        </p:nvSpPr>
        <p:spPr bwMode="auto">
          <a:xfrm>
            <a:off x="9753600" y="2133600"/>
            <a:ext cx="762000" cy="990600"/>
          </a:xfrm>
          <a:prstGeom prst="ellipse">
            <a:avLst/>
          </a:prstGeom>
          <a:noFill/>
          <a:ln w="34925" cap="sq" algn="ctr">
            <a:solidFill>
              <a:srgbClr val="FFC000"/>
            </a:solid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
        <p:nvSpPr>
          <p:cNvPr id="11" name="Oval 10"/>
          <p:cNvSpPr/>
          <p:nvPr/>
        </p:nvSpPr>
        <p:spPr bwMode="auto">
          <a:xfrm>
            <a:off x="10100187" y="4267200"/>
            <a:ext cx="762000" cy="990600"/>
          </a:xfrm>
          <a:prstGeom prst="ellipse">
            <a:avLst/>
          </a:prstGeom>
          <a:noFill/>
          <a:ln w="34925" cap="sq" algn="ctr">
            <a:solidFill>
              <a:srgbClr val="FF0000"/>
            </a:solidFill>
            <a:miter lim="800000"/>
            <a:headEnd/>
            <a:tailEnd/>
          </a:ln>
          <a:effectLst/>
        </p:spPr>
        <p:txBody>
          <a:bodyPr wrap="none" rtlCol="0" anchor="ctr"/>
          <a:lstStyle/>
          <a:p>
            <a:pPr algn="ctr"/>
            <a:endParaRPr lang="en-GB" b="1" dirty="0">
              <a:solidFill>
                <a:schemeClr val="bg1"/>
              </a:solidFill>
              <a:latin typeface="Arial Narrow" pitchFamily="34" charset="0"/>
            </a:endParaRPr>
          </a:p>
        </p:txBody>
      </p:sp>
    </p:spTree>
    <p:extLst>
      <p:ext uri="{BB962C8B-B14F-4D97-AF65-F5344CB8AC3E}">
        <p14:creationId xmlns:p14="http://schemas.microsoft.com/office/powerpoint/2010/main" val="34588006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theme/theme1.xml><?xml version="1.0" encoding="utf-8"?>
<a:theme xmlns:a="http://schemas.openxmlformats.org/drawingml/2006/main" name="Company Overview3">
  <a:themeElements>
    <a:clrScheme name="Custom 10">
      <a:dk1>
        <a:sysClr val="windowText" lastClr="000000"/>
      </a:dk1>
      <a:lt1>
        <a:srgbClr val="FFFFFF"/>
      </a:lt1>
      <a:dk2>
        <a:srgbClr val="FFDD00"/>
      </a:dk2>
      <a:lt2>
        <a:srgbClr val="0079C1"/>
      </a:lt2>
      <a:accent1>
        <a:srgbClr val="0079C1"/>
      </a:accent1>
      <a:accent2>
        <a:srgbClr val="008C99"/>
      </a:accent2>
      <a:accent3>
        <a:srgbClr val="008752"/>
      </a:accent3>
      <a:accent4>
        <a:srgbClr val="6D276A"/>
      </a:accent4>
      <a:accent5>
        <a:srgbClr val="FFC000"/>
      </a:accent5>
      <a:accent6>
        <a:srgbClr val="2FB1FF"/>
      </a:accent6>
      <a:hlink>
        <a:srgbClr val="414042"/>
      </a:hlink>
      <a:folHlink>
        <a:srgbClr val="003C60"/>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w="12700" cap="sq" algn="ctr">
          <a:noFill/>
          <a:miter lim="800000"/>
          <a:headEnd/>
          <a:tailEnd/>
        </a:ln>
        <a:effectLst/>
      </a:spPr>
      <a:bodyPr wrap="none" rtlCol="0" anchor="ctr"/>
      <a:lstStyle>
        <a:defPPr algn="ctr">
          <a:defRPr b="1" dirty="0" smtClean="0">
            <a:solidFill>
              <a:schemeClr val="bg1"/>
            </a:solidFill>
            <a:latin typeface="Arial Narrow" pitchFamily="34" charset="0"/>
          </a:defRPr>
        </a:defPPr>
      </a:lstStyle>
    </a:spDef>
    <a:lnDef>
      <a:spPr bwMode="auto">
        <a:solidFill>
          <a:schemeClr val="accent2"/>
        </a:solidFill>
        <a:ln w="19050" cap="sq" cmpd="sng" algn="ctr">
          <a:solidFill>
            <a:schemeClr val="accent1"/>
          </a:solidFill>
          <a:prstDash val="solid"/>
          <a:round/>
          <a:headEnd type="none" w="med" len="med"/>
          <a:tailEnd type="none" w="med" len="med"/>
        </a:ln>
        <a:effectLst/>
      </a:spPr>
      <a:bodyPr/>
      <a:lstStyle/>
    </a:lnDef>
    <a:txDef>
      <a:spPr bwMode="auto">
        <a:noFill/>
        <a:ln w="12700" cap="sq" algn="ctr">
          <a:noFill/>
          <a:miter lim="800000"/>
          <a:headEnd/>
          <a:tailEnd/>
        </a:ln>
        <a:effectLst/>
      </a:spPr>
      <a:bodyPr wrap="square" rtlCol="0">
        <a:spAutoFit/>
      </a:bodyPr>
      <a:lstStyle>
        <a:defPPr>
          <a:defRPr b="1" dirty="0" smtClean="0">
            <a:latin typeface="Calibri" pitchFamily="34" charset="0"/>
            <a:cs typeface="Calibri" pitchFamily="34" charset="0"/>
          </a:defRPr>
        </a:defPPr>
      </a:lstStyle>
    </a:txDef>
  </a:objectDefaults>
  <a:extraClrSchemeLst/>
  <a:extLst>
    <a:ext uri="{05A4C25C-085E-4340-85A3-A5531E510DB2}">
      <thm15:themeFamily xmlns:thm15="http://schemas.microsoft.com/office/thememl/2012/main" name="4x3 template" id="{F5FAB594-60B5-479D-A33F-95345D44AE80}" vid="{E6C32DD6-50FF-4063-B782-DC38ACE107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15160</TotalTime>
  <Words>2611</Words>
  <Application>Microsoft Office PowerPoint</Application>
  <PresentationFormat>Widescreen</PresentationFormat>
  <Paragraphs>282</Paragraphs>
  <Slides>29</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Narrow</vt:lpstr>
      <vt:lpstr>Calibri</vt:lpstr>
      <vt:lpstr>Cambria Math</vt:lpstr>
      <vt:lpstr>Symbol</vt:lpstr>
      <vt:lpstr>Wingdings</vt:lpstr>
      <vt:lpstr>Company Overview3</vt:lpstr>
      <vt:lpstr>Evaluating The Wind Resource From Rotor Equivalent Wind Speeds</vt:lpstr>
      <vt:lpstr>Outline</vt:lpstr>
      <vt:lpstr>Definition of Rotor Equivalent Wind Speed (REWS)</vt:lpstr>
      <vt:lpstr>2D case</vt:lpstr>
      <vt:lpstr>REWS and terrain, 2D case</vt:lpstr>
      <vt:lpstr>Simulation set up</vt:lpstr>
      <vt:lpstr>Purely neutral results, Hill half-width of 500m</vt:lpstr>
      <vt:lpstr>As previous slide, zoomed out</vt:lpstr>
      <vt:lpstr>Purely neutral results, Hill half-width of 500m</vt:lpstr>
      <vt:lpstr>Purely neutral results, Hill half-width of 500m</vt:lpstr>
      <vt:lpstr>Stable conditions above boundary layer, neutral surface layer</vt:lpstr>
      <vt:lpstr>As previous slide, zoomed out, showing standing gravity waves</vt:lpstr>
      <vt:lpstr>Stable conditions above boundary layer, neutral surface layer</vt:lpstr>
      <vt:lpstr>Stable conditions above boundary layer, neutral surface layer</vt:lpstr>
      <vt:lpstr>2K inversion below 1000m + low level jet</vt:lpstr>
      <vt:lpstr>As previous slide, zoomed out, showing standing gravity waves</vt:lpstr>
      <vt:lpstr>2K inversion below 1000m + low level jet</vt:lpstr>
      <vt:lpstr>2K inversion below 1000m + low level jet</vt:lpstr>
      <vt:lpstr>3D case, coastal transition</vt:lpstr>
      <vt:lpstr>Coastal transition – sensitivity to surface stability</vt:lpstr>
      <vt:lpstr>Real site: Smøla, Layout + terrain</vt:lpstr>
      <vt:lpstr>Normalised wind speed profiles at met mast location ‘Mnew’, sector 225, uref = 10 m/s @ 50m, sensitivity to dT</vt:lpstr>
      <vt:lpstr>Smøla : Sensitivity of REWS to surface stability associated with coastal transition, sector 225</vt:lpstr>
      <vt:lpstr>Hypothetical site: Sensitivity of gross AEP (annual energy production) to the use of REWS</vt:lpstr>
      <vt:lpstr>Conclusions</vt:lpstr>
      <vt:lpstr>Conclusions</vt:lpstr>
      <vt:lpstr>Thank you </vt:lpstr>
      <vt:lpstr>Additional material</vt:lpstr>
      <vt:lpstr>Distribution of U velocity in vertical plane for various stability conditions</vt:lpstr>
    </vt:vector>
  </TitlesOfParts>
  <Company>ANSYS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Ronald A. Santillo</dc:creator>
  <cp:lastModifiedBy>Christiane Montavon</cp:lastModifiedBy>
  <cp:revision>242</cp:revision>
  <dcterms:created xsi:type="dcterms:W3CDTF">2015-03-17T17:44:12Z</dcterms:created>
  <dcterms:modified xsi:type="dcterms:W3CDTF">2016-12-12T21:21:24Z</dcterms:modified>
</cp:coreProperties>
</file>